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2"/>
  </p:notesMasterIdLst>
  <p:sldIdLst>
    <p:sldId id="451" r:id="rId2"/>
    <p:sldId id="514" r:id="rId3"/>
    <p:sldId id="516" r:id="rId4"/>
    <p:sldId id="517" r:id="rId5"/>
    <p:sldId id="518" r:id="rId6"/>
    <p:sldId id="519" r:id="rId7"/>
    <p:sldId id="521" r:id="rId8"/>
    <p:sldId id="520" r:id="rId9"/>
    <p:sldId id="522" r:id="rId10"/>
    <p:sldId id="523" r:id="rId11"/>
    <p:sldId id="524" r:id="rId12"/>
    <p:sldId id="525" r:id="rId13"/>
    <p:sldId id="526" r:id="rId14"/>
    <p:sldId id="527" r:id="rId15"/>
    <p:sldId id="528" r:id="rId16"/>
    <p:sldId id="529" r:id="rId17"/>
    <p:sldId id="530" r:id="rId18"/>
    <p:sldId id="531" r:id="rId19"/>
    <p:sldId id="532" r:id="rId20"/>
    <p:sldId id="533" r:id="rId21"/>
    <p:sldId id="535" r:id="rId22"/>
    <p:sldId id="536" r:id="rId23"/>
    <p:sldId id="537" r:id="rId24"/>
    <p:sldId id="538" r:id="rId25"/>
    <p:sldId id="540" r:id="rId26"/>
    <p:sldId id="541" r:id="rId27"/>
    <p:sldId id="542" r:id="rId28"/>
    <p:sldId id="543" r:id="rId29"/>
    <p:sldId id="544" r:id="rId30"/>
    <p:sldId id="545" r:id="rId31"/>
    <p:sldId id="546" r:id="rId32"/>
    <p:sldId id="547" r:id="rId33"/>
    <p:sldId id="548" r:id="rId34"/>
    <p:sldId id="549" r:id="rId35"/>
    <p:sldId id="550" r:id="rId36"/>
    <p:sldId id="551" r:id="rId37"/>
    <p:sldId id="552" r:id="rId38"/>
    <p:sldId id="553" r:id="rId39"/>
    <p:sldId id="554" r:id="rId40"/>
    <p:sldId id="555" r:id="rId41"/>
    <p:sldId id="556" r:id="rId42"/>
    <p:sldId id="557" r:id="rId43"/>
    <p:sldId id="558" r:id="rId44"/>
    <p:sldId id="559" r:id="rId45"/>
    <p:sldId id="560" r:id="rId46"/>
    <p:sldId id="561" r:id="rId47"/>
    <p:sldId id="562" r:id="rId48"/>
    <p:sldId id="563" r:id="rId49"/>
    <p:sldId id="564" r:id="rId50"/>
    <p:sldId id="565" r:id="rId51"/>
    <p:sldId id="566" r:id="rId52"/>
    <p:sldId id="567" r:id="rId53"/>
    <p:sldId id="568" r:id="rId54"/>
    <p:sldId id="569" r:id="rId55"/>
    <p:sldId id="570" r:id="rId56"/>
    <p:sldId id="571" r:id="rId57"/>
    <p:sldId id="572" r:id="rId58"/>
    <p:sldId id="573" r:id="rId59"/>
    <p:sldId id="574" r:id="rId60"/>
    <p:sldId id="575" r:id="rId6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83457"/>
    <a:srgbClr val="000099"/>
    <a:srgbClr val="339933"/>
    <a:srgbClr val="006600"/>
    <a:srgbClr val="3366FF"/>
    <a:srgbClr val="FF5050"/>
    <a:srgbClr val="5DABAF"/>
    <a:srgbClr val="39D9C6"/>
    <a:srgbClr val="5F3F1F"/>
    <a:srgbClr val="81562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263" autoAdjust="0"/>
    <p:restoredTop sz="99657" autoAdjust="0"/>
  </p:normalViewPr>
  <p:slideViewPr>
    <p:cSldViewPr>
      <p:cViewPr>
        <p:scale>
          <a:sx n="110" d="100"/>
          <a:sy n="110" d="100"/>
        </p:scale>
        <p:origin x="-1692" y="-22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AA0C36E-3799-424D-8699-0D73036A3FA8}" type="datetimeFigureOut">
              <a:rPr lang="en-US" smtClean="0"/>
              <a:pPr/>
              <a:t>8/31/2024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C3C1F53-897D-4080-8909-4E37BE9CFC34}" type="slidenum">
              <a:rPr lang="en-US" smtClean="0"/>
              <a:pPr/>
              <a:t>‹#›</a:t>
            </a:fld>
            <a:endParaRPr lang="en-US"/>
          </a:p>
        </p:txBody>
      </p:sp>
    </p:spTree>
    <p:extLst>
      <p:ext uri="{BB962C8B-B14F-4D97-AF65-F5344CB8AC3E}">
        <p14:creationId xmlns:p14="http://schemas.microsoft.com/office/powerpoint/2010/main" val="30473573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4187918F-BAAC-4981-B946-A946704E82FE}" type="datetimeFigureOut">
              <a:rPr lang="en-US" smtClean="0"/>
              <a:pPr/>
              <a:t>8/31/2024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1E12DD-45A5-448F-9039-E1BAB8C7128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187918F-BAAC-4981-B946-A946704E82FE}" type="datetimeFigureOut">
              <a:rPr lang="en-US" smtClean="0"/>
              <a:pPr/>
              <a:t>8/31/2024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1E12DD-45A5-448F-9039-E1BAB8C7128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187918F-BAAC-4981-B946-A946704E82FE}" type="datetimeFigureOut">
              <a:rPr lang="en-US" smtClean="0"/>
              <a:pPr/>
              <a:t>8/31/2024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1E12DD-45A5-448F-9039-E1BAB8C7128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187918F-BAAC-4981-B946-A946704E82FE}" type="datetimeFigureOut">
              <a:rPr lang="en-US" smtClean="0"/>
              <a:pPr/>
              <a:t>8/31/2024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1E12DD-45A5-448F-9039-E1BAB8C7128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187918F-BAAC-4981-B946-A946704E82FE}" type="datetimeFigureOut">
              <a:rPr lang="en-US" smtClean="0"/>
              <a:pPr/>
              <a:t>8/31/2024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1E12DD-45A5-448F-9039-E1BAB8C7128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187918F-BAAC-4981-B946-A946704E82FE}" type="datetimeFigureOut">
              <a:rPr lang="en-US" smtClean="0"/>
              <a:pPr/>
              <a:t>8/31/2024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1E12DD-45A5-448F-9039-E1BAB8C7128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187918F-BAAC-4981-B946-A946704E82FE}" type="datetimeFigureOut">
              <a:rPr lang="en-US" smtClean="0"/>
              <a:pPr/>
              <a:t>8/31/2024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F1E12DD-45A5-448F-9039-E1BAB8C7128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4187918F-BAAC-4981-B946-A946704E82FE}" type="datetimeFigureOut">
              <a:rPr lang="en-US" smtClean="0"/>
              <a:pPr/>
              <a:t>8/31/2024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F1E12DD-45A5-448F-9039-E1BAB8C7128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87918F-BAAC-4981-B946-A946704E82FE}" type="datetimeFigureOut">
              <a:rPr lang="en-US" smtClean="0"/>
              <a:pPr/>
              <a:t>8/31/2024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F1E12DD-45A5-448F-9039-E1BAB8C7128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187918F-BAAC-4981-B946-A946704E82FE}" type="datetimeFigureOut">
              <a:rPr lang="en-US" smtClean="0"/>
              <a:pPr/>
              <a:t>8/31/2024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1E12DD-45A5-448F-9039-E1BAB8C7128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187918F-BAAC-4981-B946-A946704E82FE}" type="datetimeFigureOut">
              <a:rPr lang="en-US" smtClean="0"/>
              <a:pPr/>
              <a:t>8/31/2024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1E12DD-45A5-448F-9039-E1BAB8C7128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87918F-BAAC-4981-B946-A946704E82FE}" type="datetimeFigureOut">
              <a:rPr lang="en-US" smtClean="0"/>
              <a:pPr/>
              <a:t>8/31/2024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F1E12DD-45A5-448F-9039-E1BAB8C7128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7" name="Rectangle 4"/>
          <p:cNvSpPr>
            <a:spLocks noChangeArrowheads="1"/>
          </p:cNvSpPr>
          <p:nvPr/>
        </p:nvSpPr>
        <p:spPr bwMode="auto">
          <a:xfrm>
            <a:off x="76200" y="1143000"/>
            <a:ext cx="8991600" cy="4495800"/>
          </a:xfrm>
          <a:prstGeom prst="rect">
            <a:avLst/>
          </a:prstGeom>
          <a:gradFill flip="none" rotWithShape="1">
            <a:gsLst>
              <a:gs pos="0">
                <a:schemeClr val="accent1">
                  <a:lumMod val="75000"/>
                  <a:shade val="30000"/>
                  <a:satMod val="115000"/>
                </a:schemeClr>
              </a:gs>
              <a:gs pos="50000">
                <a:schemeClr val="accent1">
                  <a:lumMod val="75000"/>
                  <a:shade val="67500"/>
                  <a:satMod val="115000"/>
                </a:schemeClr>
              </a:gs>
              <a:gs pos="100000">
                <a:schemeClr val="accent1">
                  <a:lumMod val="75000"/>
                  <a:shade val="100000"/>
                  <a:satMod val="115000"/>
                </a:schemeClr>
              </a:gs>
            </a:gsLst>
            <a:lin ang="0" scaled="1"/>
            <a:tileRect/>
          </a:gradFill>
          <a:ln>
            <a:noFill/>
            <a:headEnd/>
            <a:tailEnd/>
          </a:ln>
          <a:effectLst>
            <a:outerShdw blurRad="50800" dist="38100" dir="5400000" algn="t" rotWithShape="0">
              <a:prstClr val="black">
                <a:alpha val="40000"/>
              </a:prstClr>
            </a:outerShdw>
          </a:effectLst>
        </p:spPr>
        <p:style>
          <a:lnRef idx="1">
            <a:schemeClr val="accent5"/>
          </a:lnRef>
          <a:fillRef idx="3">
            <a:schemeClr val="accent5"/>
          </a:fillRef>
          <a:effectRef idx="2">
            <a:schemeClr val="accent5"/>
          </a:effectRef>
          <a:fontRef idx="minor">
            <a:schemeClr val="lt1"/>
          </a:fontRef>
        </p:style>
        <p:txBody>
          <a:bodyPr anchor="ctr"/>
          <a:lstStyle/>
          <a:p>
            <a:pPr marL="514350" indent="-514350">
              <a:buAutoNum type="arabicPeriod"/>
            </a:pPr>
            <a:r>
              <a:rPr lang="ru-RU" sz="3500" b="1" smtClean="0">
                <a:solidFill>
                  <a:schemeClr val="bg1"/>
                </a:solidFill>
                <a:latin typeface="Palatino Linotype" pitchFamily="18" charset="0"/>
              </a:rPr>
              <a:t>Конгениталне малформације врата</a:t>
            </a:r>
          </a:p>
          <a:p>
            <a:pPr marL="514350" indent="-514350">
              <a:buAutoNum type="arabicPeriod"/>
            </a:pPr>
            <a:r>
              <a:rPr lang="sr-Cyrl-RS" sz="3500" b="1" smtClean="0">
                <a:solidFill>
                  <a:schemeClr val="bg1"/>
                </a:solidFill>
                <a:latin typeface="Palatino Linotype" pitchFamily="18" charset="0"/>
              </a:rPr>
              <a:t>Тумори врата</a:t>
            </a:r>
            <a:endParaRPr lang="ru-RU" sz="3500" b="1" smtClean="0">
              <a:solidFill>
                <a:schemeClr val="bg1"/>
              </a:solidFill>
              <a:latin typeface="Palatino Linotype" pitchFamily="18" charset="0"/>
            </a:endParaRPr>
          </a:p>
          <a:p>
            <a:pPr marL="514350" indent="-514350">
              <a:buAutoNum type="arabicPeriod"/>
            </a:pPr>
            <a:r>
              <a:rPr lang="ru-RU" sz="3500" b="1" smtClean="0">
                <a:solidFill>
                  <a:schemeClr val="bg1"/>
                </a:solidFill>
                <a:latin typeface="Palatino Linotype" pitchFamily="18" charset="0"/>
              </a:rPr>
              <a:t>Конгениталне малформације лица</a:t>
            </a:r>
          </a:p>
          <a:p>
            <a:pPr marL="514350" indent="-514350">
              <a:buAutoNum type="arabicPeriod"/>
            </a:pPr>
            <a:r>
              <a:rPr lang="ru-RU" sz="3500" b="1" smtClean="0">
                <a:solidFill>
                  <a:schemeClr val="bg1"/>
                </a:solidFill>
                <a:latin typeface="Palatino Linotype" pitchFamily="18" charset="0"/>
              </a:rPr>
              <a:t>Запаљенски </a:t>
            </a:r>
            <a:r>
              <a:rPr lang="ru-RU" sz="3500" b="1">
                <a:solidFill>
                  <a:schemeClr val="bg1"/>
                </a:solidFill>
                <a:latin typeface="Palatino Linotype" pitchFamily="18" charset="0"/>
              </a:rPr>
              <a:t>процеси усне дупље и језика</a:t>
            </a:r>
          </a:p>
        </p:txBody>
      </p:sp>
      <p:sp>
        <p:nvSpPr>
          <p:cNvPr id="7" name="Rectangle 5"/>
          <p:cNvSpPr>
            <a:spLocks noChangeArrowheads="1"/>
          </p:cNvSpPr>
          <p:nvPr/>
        </p:nvSpPr>
        <p:spPr bwMode="auto">
          <a:xfrm>
            <a:off x="304800" y="6324600"/>
            <a:ext cx="8534400" cy="446276"/>
          </a:xfrm>
          <a:prstGeom prst="rect">
            <a:avLst/>
          </a:prstGeom>
          <a:noFill/>
          <a:ln w="9525">
            <a:noFill/>
            <a:miter lim="800000"/>
            <a:headEnd/>
            <a:tailEnd/>
          </a:ln>
        </p:spPr>
        <p:txBody>
          <a:bodyPr anchor="ctr">
            <a:spAutoFit/>
          </a:bodyPr>
          <a:lstStyle/>
          <a:p>
            <a:pPr algn="ctr">
              <a:tabLst>
                <a:tab pos="1485900" algn="l"/>
              </a:tabLst>
            </a:pPr>
            <a:r>
              <a:rPr lang="sr-Cyrl-RS" sz="2300" b="1" smtClean="0">
                <a:latin typeface="Palatino Linotype" pitchFamily="18" charset="0"/>
              </a:rPr>
              <a:t>Доц. др Андра Јевтовић</a:t>
            </a:r>
            <a:endParaRPr lang="sr-Cyrl-RS" sz="2000" b="1" dirty="0">
              <a:latin typeface="Palatino Linotype" pitchFamily="18" charset="0"/>
            </a:endParaRPr>
          </a:p>
        </p:txBody>
      </p:sp>
    </p:spTree>
    <p:extLst>
      <p:ext uri="{BB962C8B-B14F-4D97-AF65-F5344CB8AC3E}">
        <p14:creationId xmlns:p14="http://schemas.microsoft.com/office/powerpoint/2010/main" val="3477922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0" y="0"/>
            <a:ext cx="9144000" cy="1066800"/>
          </a:xfrm>
          <a:prstGeom prst="rect">
            <a:avLst/>
          </a:prstGeom>
          <a:gradFill>
            <a:gsLst>
              <a:gs pos="0">
                <a:srgbClr val="183457">
                  <a:lumMod val="75000"/>
                </a:srgbClr>
              </a:gs>
              <a:gs pos="50000">
                <a:schemeClr val="accent1">
                  <a:lumMod val="75000"/>
                  <a:shade val="67500"/>
                  <a:satMod val="115000"/>
                </a:schemeClr>
              </a:gs>
              <a:gs pos="100000">
                <a:schemeClr val="accent1">
                  <a:lumMod val="75000"/>
                  <a:shade val="100000"/>
                  <a:satMod val="115000"/>
                </a:schemeClr>
              </a:gs>
            </a:gsLst>
            <a:lin ang="0" scaled="1"/>
          </a:gradFill>
          <a:ln>
            <a:noFill/>
            <a:headEnd/>
            <a:tailEnd/>
          </a:ln>
          <a:effectLst>
            <a:innerShdw blurRad="1270000">
              <a:prstClr val="black"/>
            </a:innerShdw>
          </a:effectLst>
        </p:spPr>
        <p:style>
          <a:lnRef idx="1">
            <a:schemeClr val="accent5"/>
          </a:lnRef>
          <a:fillRef idx="3">
            <a:schemeClr val="accent5"/>
          </a:fillRef>
          <a:effectRef idx="2">
            <a:schemeClr val="accent5"/>
          </a:effectRef>
          <a:fontRef idx="minor">
            <a:schemeClr val="lt1"/>
          </a:fontRef>
        </p:style>
        <p:txBody>
          <a:bodyPr anchor="ctr"/>
          <a:lstStyle/>
          <a:p>
            <a:pPr algn="ctr">
              <a:spcBef>
                <a:spcPct val="0"/>
              </a:spcBef>
              <a:defRPr/>
            </a:pPr>
            <a:r>
              <a:rPr lang="ru-RU" sz="3500" b="1">
                <a:solidFill>
                  <a:schemeClr val="bg1"/>
                </a:solidFill>
                <a:latin typeface="Palatino Linotype" pitchFamily="18" charset="0"/>
              </a:rPr>
              <a:t>Конгениталне малформације лица</a:t>
            </a:r>
          </a:p>
        </p:txBody>
      </p:sp>
      <p:sp>
        <p:nvSpPr>
          <p:cNvPr id="3" name="Rectangle 2"/>
          <p:cNvSpPr/>
          <p:nvPr/>
        </p:nvSpPr>
        <p:spPr>
          <a:xfrm>
            <a:off x="228600" y="1295400"/>
            <a:ext cx="8839200" cy="3600986"/>
          </a:xfrm>
          <a:prstGeom prst="rect">
            <a:avLst/>
          </a:prstGeom>
        </p:spPr>
        <p:txBody>
          <a:bodyPr wrap="square">
            <a:spAutoFit/>
          </a:bodyPr>
          <a:lstStyle/>
          <a:p>
            <a:pPr marL="285750" lvl="0" indent="-285750">
              <a:buFont typeface="Wingdings" panose="05000000000000000000" pitchFamily="2" charset="2"/>
              <a:buChar char="§"/>
            </a:pPr>
            <a:endParaRPr lang="ru-RU" sz="2000" smtClean="0">
              <a:latin typeface="Palatino Linotype" pitchFamily="18" charset="0"/>
            </a:endParaRPr>
          </a:p>
          <a:p>
            <a:pPr marL="285750" lvl="0" indent="-285750">
              <a:buFont typeface="Wingdings" panose="05000000000000000000" pitchFamily="2" charset="2"/>
              <a:buChar char="§"/>
            </a:pPr>
            <a:r>
              <a:rPr lang="ru-RU" sz="2000" smtClean="0">
                <a:latin typeface="Palatino Linotype" pitchFamily="18" charset="0"/>
              </a:rPr>
              <a:t>У конгениталне малформације </a:t>
            </a:r>
            <a:r>
              <a:rPr lang="sr-Cyrl-RS" sz="2000" smtClean="0">
                <a:latin typeface="Palatino Linotype" pitchFamily="18" charset="0"/>
              </a:rPr>
              <a:t>лица</a:t>
            </a:r>
            <a:r>
              <a:rPr lang="ru-RU" sz="2000" smtClean="0">
                <a:latin typeface="Palatino Linotype" pitchFamily="18" charset="0"/>
              </a:rPr>
              <a:t> спадају:</a:t>
            </a:r>
          </a:p>
          <a:p>
            <a:pPr marL="285750" lvl="0" indent="-285750">
              <a:buFont typeface="Wingdings" panose="05000000000000000000" pitchFamily="2" charset="2"/>
              <a:buChar char="§"/>
            </a:pPr>
            <a:endParaRPr lang="ru-RU" sz="2000">
              <a:latin typeface="Palatino Linotype" pitchFamily="18" charset="0"/>
            </a:endParaRPr>
          </a:p>
          <a:p>
            <a:pPr marL="800100" lvl="1" indent="-342900">
              <a:buFont typeface="Arial" panose="020B0604020202020204" pitchFamily="34" charset="0"/>
              <a:buChar char="•"/>
            </a:pPr>
            <a:r>
              <a:rPr lang="ru-RU" sz="2000" smtClean="0">
                <a:latin typeface="Palatino Linotype" pitchFamily="18" charset="0"/>
              </a:rPr>
              <a:t>Расцепи усне, вилице и непца (</a:t>
            </a:r>
            <a:r>
              <a:rPr lang="sr-Latn-RS" sz="2000" smtClean="0">
                <a:latin typeface="Palatino Linotype" pitchFamily="18" charset="0"/>
              </a:rPr>
              <a:t>cheilo-gnato-palatoshisis</a:t>
            </a:r>
            <a:r>
              <a:rPr lang="ru-RU" sz="2000" smtClean="0">
                <a:latin typeface="Palatino Linotype" pitchFamily="18" charset="0"/>
              </a:rPr>
              <a:t>)</a:t>
            </a:r>
          </a:p>
          <a:p>
            <a:pPr marL="800100" lvl="1" indent="-342900">
              <a:buFont typeface="Arial" panose="020B0604020202020204" pitchFamily="34" charset="0"/>
              <a:buChar char="•"/>
            </a:pPr>
            <a:endParaRPr lang="ru-RU" sz="2000" smtClean="0">
              <a:latin typeface="Palatino Linotype" pitchFamily="18" charset="0"/>
            </a:endParaRPr>
          </a:p>
          <a:p>
            <a:pPr marL="800100" lvl="1" indent="-342900">
              <a:buFont typeface="Arial" panose="020B0604020202020204" pitchFamily="34" charset="0"/>
              <a:buChar char="•"/>
            </a:pPr>
            <a:r>
              <a:rPr lang="ru-RU" sz="2000" smtClean="0">
                <a:latin typeface="Palatino Linotype" pitchFamily="18" charset="0"/>
              </a:rPr>
              <a:t>Хипертрофија доње вилице</a:t>
            </a:r>
            <a:r>
              <a:rPr lang="sr-Latn-RS" sz="2000" smtClean="0">
                <a:latin typeface="Palatino Linotype" pitchFamily="18" charset="0"/>
              </a:rPr>
              <a:t> (progenia)</a:t>
            </a:r>
            <a:endParaRPr lang="ru-RU" sz="2000" smtClean="0">
              <a:latin typeface="Palatino Linotype" pitchFamily="18" charset="0"/>
            </a:endParaRPr>
          </a:p>
          <a:p>
            <a:pPr marL="800100" lvl="1" indent="-342900">
              <a:buFont typeface="Arial" panose="020B0604020202020204" pitchFamily="34" charset="0"/>
              <a:buChar char="•"/>
            </a:pPr>
            <a:endParaRPr lang="ru-RU" sz="2000" smtClean="0">
              <a:latin typeface="Palatino Linotype" pitchFamily="18" charset="0"/>
            </a:endParaRPr>
          </a:p>
          <a:p>
            <a:pPr marL="800100" lvl="1" indent="-342900">
              <a:buFont typeface="Arial" panose="020B0604020202020204" pitchFamily="34" charset="0"/>
              <a:buChar char="•"/>
            </a:pPr>
            <a:r>
              <a:rPr lang="ru-RU" sz="2000" smtClean="0">
                <a:latin typeface="Palatino Linotype" pitchFamily="18" charset="0"/>
              </a:rPr>
              <a:t>Хипоплазија доње вилице</a:t>
            </a:r>
            <a:r>
              <a:rPr lang="sr-Latn-RS" sz="2000" smtClean="0">
                <a:latin typeface="Palatino Linotype" pitchFamily="18" charset="0"/>
              </a:rPr>
              <a:t> (micrognatia mandibulae)</a:t>
            </a:r>
            <a:endParaRPr lang="ru-RU" sz="2000" smtClean="0">
              <a:latin typeface="Palatino Linotype" pitchFamily="18" charset="0"/>
            </a:endParaRPr>
          </a:p>
          <a:p>
            <a:pPr marL="800100" lvl="1" indent="-342900">
              <a:buFont typeface="Arial" panose="020B0604020202020204" pitchFamily="34" charset="0"/>
              <a:buChar char="•"/>
            </a:pPr>
            <a:endParaRPr lang="ru-RU" sz="2000" smtClean="0">
              <a:latin typeface="Palatino Linotype" pitchFamily="18" charset="0"/>
            </a:endParaRPr>
          </a:p>
          <a:p>
            <a:pPr marL="800100" lvl="1" indent="-342900">
              <a:buFont typeface="Arial" panose="020B0604020202020204" pitchFamily="34" charset="0"/>
              <a:buChar char="•"/>
            </a:pPr>
            <a:r>
              <a:rPr lang="ru-RU" sz="2000" smtClean="0">
                <a:latin typeface="Palatino Linotype" pitchFamily="18" charset="0"/>
              </a:rPr>
              <a:t>Мандибулофацијална дизостоза</a:t>
            </a:r>
          </a:p>
          <a:p>
            <a:pPr marL="800100" lvl="1" indent="-342900">
              <a:buFont typeface="Arial" panose="020B0604020202020204" pitchFamily="34" charset="0"/>
              <a:buChar char="•"/>
            </a:pPr>
            <a:endParaRPr lang="ru-RU" sz="800" smtClean="0">
              <a:latin typeface="Palatino Linotype" pitchFamily="18" charset="0"/>
            </a:endParaRPr>
          </a:p>
          <a:p>
            <a:pPr lvl="2"/>
            <a:endParaRPr lang="ru-RU" sz="2000">
              <a:latin typeface="Palatino Linotype" pitchFamily="18" charset="0"/>
            </a:endParaRPr>
          </a:p>
        </p:txBody>
      </p:sp>
    </p:spTree>
    <p:extLst>
      <p:ext uri="{BB962C8B-B14F-4D97-AF65-F5344CB8AC3E}">
        <p14:creationId xmlns:p14="http://schemas.microsoft.com/office/powerpoint/2010/main" val="235598845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0" y="76200"/>
            <a:ext cx="9144000" cy="838200"/>
          </a:xfrm>
          <a:prstGeom prst="rect">
            <a:avLst/>
          </a:prstGeom>
          <a:noFill/>
          <a:ln>
            <a:noFill/>
            <a:headEnd/>
            <a:tailEnd/>
          </a:ln>
          <a:effectLst>
            <a:innerShdw blurRad="1270000">
              <a:prstClr val="black"/>
            </a:innerShdw>
          </a:effectLst>
        </p:spPr>
        <p:style>
          <a:lnRef idx="1">
            <a:schemeClr val="accent5"/>
          </a:lnRef>
          <a:fillRef idx="3">
            <a:schemeClr val="accent5"/>
          </a:fillRef>
          <a:effectRef idx="2">
            <a:schemeClr val="accent5"/>
          </a:effectRef>
          <a:fontRef idx="minor">
            <a:schemeClr val="lt1"/>
          </a:fontRef>
        </p:style>
        <p:txBody>
          <a:bodyPr anchor="ctr"/>
          <a:lstStyle/>
          <a:p>
            <a:pPr algn="ctr">
              <a:spcBef>
                <a:spcPct val="0"/>
              </a:spcBef>
              <a:defRPr/>
            </a:pPr>
            <a:r>
              <a:rPr lang="ru-RU" sz="3500" b="1">
                <a:solidFill>
                  <a:srgbClr val="000099"/>
                </a:solidFill>
                <a:latin typeface="Palatino Linotype" pitchFamily="18" charset="0"/>
              </a:rPr>
              <a:t>Расцепи усне, вилице и непца (</a:t>
            </a:r>
            <a:r>
              <a:rPr lang="en-US" sz="3500" b="1">
                <a:solidFill>
                  <a:srgbClr val="000099"/>
                </a:solidFill>
                <a:latin typeface="Palatino Linotype" pitchFamily="18" charset="0"/>
              </a:rPr>
              <a:t>cheilo-gnato-palatoshisis)</a:t>
            </a:r>
          </a:p>
        </p:txBody>
      </p:sp>
      <p:sp>
        <p:nvSpPr>
          <p:cNvPr id="4" name="Rectangle 3"/>
          <p:cNvSpPr/>
          <p:nvPr/>
        </p:nvSpPr>
        <p:spPr>
          <a:xfrm>
            <a:off x="3212327" y="6581001"/>
            <a:ext cx="5628861" cy="276999"/>
          </a:xfrm>
          <a:prstGeom prst="rect">
            <a:avLst/>
          </a:prstGeom>
        </p:spPr>
        <p:txBody>
          <a:bodyPr wrap="square">
            <a:spAutoFit/>
          </a:bodyPr>
          <a:lstStyle/>
          <a:p>
            <a:pPr algn="r"/>
            <a:endParaRPr lang="en-US" sz="1200" i="1" dirty="0">
              <a:latin typeface="Palatino Linotype" panose="02040502050505030304" pitchFamily="18" charset="0"/>
            </a:endParaRPr>
          </a:p>
        </p:txBody>
      </p:sp>
      <p:sp>
        <p:nvSpPr>
          <p:cNvPr id="3" name="Rectangle 2"/>
          <p:cNvSpPr/>
          <p:nvPr/>
        </p:nvSpPr>
        <p:spPr>
          <a:xfrm>
            <a:off x="228600" y="1143000"/>
            <a:ext cx="8839200" cy="6124754"/>
          </a:xfrm>
          <a:prstGeom prst="rect">
            <a:avLst/>
          </a:prstGeom>
        </p:spPr>
        <p:txBody>
          <a:bodyPr wrap="square">
            <a:spAutoFit/>
          </a:bodyPr>
          <a:lstStyle/>
          <a:p>
            <a:pPr marL="285750" lvl="0" indent="-285750">
              <a:buFont typeface="Wingdings" panose="05000000000000000000" pitchFamily="2" charset="2"/>
              <a:buChar char="§"/>
            </a:pPr>
            <a:endParaRPr lang="ru-RU" sz="2000" smtClean="0">
              <a:latin typeface="Palatino Linotype" pitchFamily="18" charset="0"/>
            </a:endParaRPr>
          </a:p>
          <a:p>
            <a:pPr marL="285750" lvl="0" indent="-285750">
              <a:buFont typeface="Wingdings" panose="05000000000000000000" pitchFamily="2" charset="2"/>
              <a:buChar char="§"/>
            </a:pPr>
            <a:r>
              <a:rPr lang="ru-RU" sz="2000" b="1">
                <a:latin typeface="Palatino Linotype" pitchFamily="18" charset="0"/>
              </a:rPr>
              <a:t>Дефиниција:</a:t>
            </a:r>
            <a:r>
              <a:rPr lang="ru-RU" sz="2000">
                <a:latin typeface="Palatino Linotype" pitchFamily="18" charset="0"/>
              </a:rPr>
              <a:t> то је урођени расцепи уснице, тврдог и меког непца</a:t>
            </a:r>
            <a:r>
              <a:rPr lang="ru-RU" sz="2000" smtClean="0">
                <a:latin typeface="Palatino Linotype" pitchFamily="18" charset="0"/>
              </a:rPr>
              <a:t>.</a:t>
            </a:r>
            <a:endParaRPr lang="sr-Latn-RS" sz="2000" smtClean="0">
              <a:latin typeface="Palatino Linotype" pitchFamily="18" charset="0"/>
            </a:endParaRPr>
          </a:p>
          <a:p>
            <a:pPr marL="285750" lvl="0" indent="-285750">
              <a:buFont typeface="Wingdings" panose="05000000000000000000" pitchFamily="2" charset="2"/>
              <a:buChar char="§"/>
            </a:pPr>
            <a:endParaRPr lang="ru-RU" sz="800">
              <a:latin typeface="Palatino Linotype" pitchFamily="18" charset="0"/>
            </a:endParaRPr>
          </a:p>
          <a:p>
            <a:pPr marL="800100" lvl="1" indent="-342900">
              <a:buFont typeface="Arial" panose="020B0604020202020204" pitchFamily="34" charset="0"/>
              <a:buChar char="•"/>
            </a:pPr>
            <a:r>
              <a:rPr lang="ru-RU" sz="2000">
                <a:latin typeface="Palatino Linotype" pitchFamily="18" charset="0"/>
              </a:rPr>
              <a:t>До расцепа долази због поремећаја ембрионалног развоја у току прва три месеца трудноће</a:t>
            </a:r>
            <a:r>
              <a:rPr lang="ru-RU" sz="2000" smtClean="0">
                <a:latin typeface="Palatino Linotype" pitchFamily="18" charset="0"/>
              </a:rPr>
              <a:t>.</a:t>
            </a:r>
            <a:endParaRPr lang="sr-Latn-RS" sz="2000" smtClean="0">
              <a:latin typeface="Palatino Linotype" pitchFamily="18" charset="0"/>
            </a:endParaRPr>
          </a:p>
          <a:p>
            <a:pPr marL="800100" lvl="1" indent="-342900">
              <a:buFont typeface="Arial" panose="020B0604020202020204" pitchFamily="34" charset="0"/>
              <a:buChar char="•"/>
            </a:pPr>
            <a:endParaRPr lang="ru-RU" sz="2000">
              <a:latin typeface="Palatino Linotype" pitchFamily="18" charset="0"/>
            </a:endParaRPr>
          </a:p>
          <a:p>
            <a:pPr marL="285750" lvl="0" indent="-285750">
              <a:buFont typeface="Wingdings" panose="05000000000000000000" pitchFamily="2" charset="2"/>
              <a:buChar char="§"/>
            </a:pPr>
            <a:r>
              <a:rPr lang="ru-RU" sz="2000" b="1">
                <a:latin typeface="Palatino Linotype" pitchFamily="18" charset="0"/>
              </a:rPr>
              <a:t>Етиологија: </a:t>
            </a:r>
            <a:endParaRPr lang="sr-Latn-RS" sz="2000" b="1" smtClean="0">
              <a:latin typeface="Palatino Linotype" pitchFamily="18" charset="0"/>
            </a:endParaRPr>
          </a:p>
          <a:p>
            <a:pPr marL="285750" lvl="0" indent="-285750">
              <a:buFont typeface="Wingdings" panose="05000000000000000000" pitchFamily="2" charset="2"/>
              <a:buChar char="§"/>
            </a:pPr>
            <a:endParaRPr lang="ru-RU" sz="800" b="1">
              <a:latin typeface="Palatino Linotype" pitchFamily="18" charset="0"/>
            </a:endParaRPr>
          </a:p>
          <a:p>
            <a:pPr marL="800100" lvl="1" indent="-342900">
              <a:buFont typeface="Arial" panose="020B0604020202020204" pitchFamily="34" charset="0"/>
              <a:buChar char="•"/>
            </a:pPr>
            <a:r>
              <a:rPr lang="ru-RU" sz="2000">
                <a:latin typeface="Palatino Linotype" pitchFamily="18" charset="0"/>
              </a:rPr>
              <a:t>Ендогени: мутације гена и хромозомске </a:t>
            </a:r>
            <a:r>
              <a:rPr lang="ru-RU" sz="2000" smtClean="0">
                <a:latin typeface="Palatino Linotype" pitchFamily="18" charset="0"/>
              </a:rPr>
              <a:t>аберације</a:t>
            </a:r>
            <a:endParaRPr lang="sr-Latn-RS" sz="2000" smtClean="0">
              <a:latin typeface="Palatino Linotype" pitchFamily="18" charset="0"/>
            </a:endParaRPr>
          </a:p>
          <a:p>
            <a:pPr marL="800100" lvl="1" indent="-342900">
              <a:buFont typeface="Arial" panose="020B0604020202020204" pitchFamily="34" charset="0"/>
              <a:buChar char="•"/>
            </a:pPr>
            <a:endParaRPr lang="ru-RU" sz="800">
              <a:latin typeface="Palatino Linotype" pitchFamily="18" charset="0"/>
            </a:endParaRPr>
          </a:p>
          <a:p>
            <a:pPr marL="800100" lvl="1" indent="-342900">
              <a:buFont typeface="Arial" panose="020B0604020202020204" pitchFamily="34" charset="0"/>
              <a:buChar char="•"/>
            </a:pPr>
            <a:r>
              <a:rPr lang="ru-RU" sz="2000">
                <a:latin typeface="Palatino Linotype" pitchFamily="18" charset="0"/>
              </a:rPr>
              <a:t>Егзогени: рубеола, грип, паротитис, депресија, хипоксија, малнутриција, цитостатици, зрачна терапија, </a:t>
            </a:r>
            <a:r>
              <a:rPr lang="ru-RU" sz="2000" smtClean="0">
                <a:latin typeface="Palatino Linotype" pitchFamily="18" charset="0"/>
              </a:rPr>
              <a:t>кортикостероиди</a:t>
            </a:r>
            <a:endParaRPr lang="sr-Latn-RS" sz="2000" smtClean="0">
              <a:latin typeface="Palatino Linotype" pitchFamily="18" charset="0"/>
            </a:endParaRPr>
          </a:p>
          <a:p>
            <a:pPr marL="800100" lvl="1" indent="-342900">
              <a:buFont typeface="Arial" panose="020B0604020202020204" pitchFamily="34" charset="0"/>
              <a:buChar char="•"/>
            </a:pPr>
            <a:endParaRPr lang="ru-RU" sz="2000">
              <a:latin typeface="Palatino Linotype" pitchFamily="18" charset="0"/>
            </a:endParaRPr>
          </a:p>
          <a:p>
            <a:pPr marL="285750" lvl="0" indent="-285750">
              <a:buFont typeface="Wingdings" panose="05000000000000000000" pitchFamily="2" charset="2"/>
              <a:buChar char="§"/>
            </a:pPr>
            <a:r>
              <a:rPr lang="ru-RU" sz="2000" b="1">
                <a:latin typeface="Palatino Linotype" pitchFamily="18" charset="0"/>
              </a:rPr>
              <a:t>Подела</a:t>
            </a:r>
            <a:r>
              <a:rPr lang="ru-RU" sz="2000" b="1" smtClean="0">
                <a:latin typeface="Palatino Linotype" pitchFamily="18" charset="0"/>
              </a:rPr>
              <a:t>:</a:t>
            </a:r>
            <a:endParaRPr lang="sr-Latn-RS" sz="2000" b="1" smtClean="0">
              <a:latin typeface="Palatino Linotype" pitchFamily="18" charset="0"/>
            </a:endParaRPr>
          </a:p>
          <a:p>
            <a:pPr marL="285750" lvl="0" indent="-285750">
              <a:buFont typeface="Wingdings" panose="05000000000000000000" pitchFamily="2" charset="2"/>
              <a:buChar char="§"/>
            </a:pPr>
            <a:endParaRPr lang="ru-RU" sz="800" b="1">
              <a:latin typeface="Palatino Linotype" pitchFamily="18" charset="0"/>
            </a:endParaRPr>
          </a:p>
          <a:p>
            <a:pPr marL="800100" lvl="1" indent="-342900">
              <a:buFont typeface="Arial" panose="020B0604020202020204" pitchFamily="34" charset="0"/>
              <a:buChar char="•"/>
            </a:pPr>
            <a:r>
              <a:rPr lang="ru-RU" sz="2000">
                <a:latin typeface="Palatino Linotype" pitchFamily="18" charset="0"/>
              </a:rPr>
              <a:t>Расцепи примарног </a:t>
            </a:r>
            <a:r>
              <a:rPr lang="ru-RU" sz="2000" smtClean="0">
                <a:latin typeface="Palatino Linotype" pitchFamily="18" charset="0"/>
              </a:rPr>
              <a:t>палатума</a:t>
            </a:r>
            <a:endParaRPr lang="sr-Latn-RS" sz="2000" smtClean="0">
              <a:latin typeface="Palatino Linotype" pitchFamily="18" charset="0"/>
            </a:endParaRPr>
          </a:p>
          <a:p>
            <a:pPr marL="800100" lvl="1" indent="-342900">
              <a:buFont typeface="Arial" panose="020B0604020202020204" pitchFamily="34" charset="0"/>
              <a:buChar char="•"/>
            </a:pPr>
            <a:endParaRPr lang="ru-RU" sz="800">
              <a:latin typeface="Palatino Linotype" pitchFamily="18" charset="0"/>
            </a:endParaRPr>
          </a:p>
          <a:p>
            <a:pPr marL="800100" lvl="1" indent="-342900">
              <a:buFont typeface="Arial" panose="020B0604020202020204" pitchFamily="34" charset="0"/>
              <a:buChar char="•"/>
            </a:pPr>
            <a:r>
              <a:rPr lang="ru-RU" sz="2000">
                <a:latin typeface="Palatino Linotype" pitchFamily="18" charset="0"/>
              </a:rPr>
              <a:t>Расцепи секундарног палатума</a:t>
            </a:r>
          </a:p>
          <a:p>
            <a:pPr lvl="1"/>
            <a:endParaRPr lang="sr-Cyrl-RS" sz="2000">
              <a:latin typeface="Palatino Linotype" pitchFamily="18" charset="0"/>
            </a:endParaRPr>
          </a:p>
          <a:p>
            <a:pPr marL="800100" lvl="1" indent="-342900">
              <a:buFont typeface="Arial" panose="020B0604020202020204" pitchFamily="34" charset="0"/>
              <a:buChar char="•"/>
            </a:pPr>
            <a:endParaRPr lang="sr-Cyrl-RS" sz="2000" dirty="0">
              <a:latin typeface="Palatino Linotype" pitchFamily="18" charset="0"/>
            </a:endParaRPr>
          </a:p>
          <a:p>
            <a:pPr marL="800100" lvl="1" indent="-342900">
              <a:buFont typeface="Arial" panose="020B0604020202020204" pitchFamily="34" charset="0"/>
              <a:buChar char="•"/>
            </a:pPr>
            <a:endParaRPr lang="sr-Cyrl-RS" sz="2000" dirty="0">
              <a:latin typeface="Palatino Linotype" pitchFamily="18" charset="0"/>
            </a:endParaRPr>
          </a:p>
          <a:p>
            <a:pPr marL="800100" lvl="1" indent="-342900">
              <a:buFont typeface="Wingdings" panose="05000000000000000000" pitchFamily="2" charset="2"/>
              <a:buChar char="§"/>
            </a:pPr>
            <a:endParaRPr lang="sr-Cyrl-RS" sz="2000">
              <a:latin typeface="Palatino Linotype" pitchFamily="18" charset="0"/>
            </a:endParaRPr>
          </a:p>
        </p:txBody>
      </p:sp>
    </p:spTree>
    <p:extLst>
      <p:ext uri="{BB962C8B-B14F-4D97-AF65-F5344CB8AC3E}">
        <p14:creationId xmlns:p14="http://schemas.microsoft.com/office/powerpoint/2010/main" val="195971035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0" y="76200"/>
            <a:ext cx="9144000" cy="838200"/>
          </a:xfrm>
          <a:prstGeom prst="rect">
            <a:avLst/>
          </a:prstGeom>
          <a:noFill/>
          <a:ln>
            <a:noFill/>
            <a:headEnd/>
            <a:tailEnd/>
          </a:ln>
          <a:effectLst>
            <a:innerShdw blurRad="1270000">
              <a:prstClr val="black"/>
            </a:innerShdw>
          </a:effectLst>
        </p:spPr>
        <p:style>
          <a:lnRef idx="1">
            <a:schemeClr val="accent5"/>
          </a:lnRef>
          <a:fillRef idx="3">
            <a:schemeClr val="accent5"/>
          </a:fillRef>
          <a:effectRef idx="2">
            <a:schemeClr val="accent5"/>
          </a:effectRef>
          <a:fontRef idx="minor">
            <a:schemeClr val="lt1"/>
          </a:fontRef>
        </p:style>
        <p:txBody>
          <a:bodyPr anchor="ctr"/>
          <a:lstStyle/>
          <a:p>
            <a:pPr algn="ctr">
              <a:spcBef>
                <a:spcPct val="0"/>
              </a:spcBef>
              <a:defRPr/>
            </a:pPr>
            <a:r>
              <a:rPr lang="ru-RU" sz="3500" b="1">
                <a:solidFill>
                  <a:srgbClr val="000099"/>
                </a:solidFill>
                <a:latin typeface="Palatino Linotype" pitchFamily="18" charset="0"/>
              </a:rPr>
              <a:t>Расцепи усне, вилице и непца (</a:t>
            </a:r>
            <a:r>
              <a:rPr lang="en-US" sz="3500" b="1">
                <a:solidFill>
                  <a:srgbClr val="000099"/>
                </a:solidFill>
                <a:latin typeface="Palatino Linotype" pitchFamily="18" charset="0"/>
              </a:rPr>
              <a:t>cheilo-gnato-palatoshisis)</a:t>
            </a:r>
          </a:p>
        </p:txBody>
      </p:sp>
      <p:sp>
        <p:nvSpPr>
          <p:cNvPr id="4" name="Rectangle 3"/>
          <p:cNvSpPr/>
          <p:nvPr/>
        </p:nvSpPr>
        <p:spPr>
          <a:xfrm>
            <a:off x="3212327" y="6581001"/>
            <a:ext cx="5628861" cy="276999"/>
          </a:xfrm>
          <a:prstGeom prst="rect">
            <a:avLst/>
          </a:prstGeom>
        </p:spPr>
        <p:txBody>
          <a:bodyPr wrap="square">
            <a:spAutoFit/>
          </a:bodyPr>
          <a:lstStyle/>
          <a:p>
            <a:pPr algn="r"/>
            <a:endParaRPr lang="en-US" sz="1200" i="1" dirty="0">
              <a:latin typeface="Palatino Linotype" panose="02040502050505030304" pitchFamily="18" charset="0"/>
            </a:endParaRPr>
          </a:p>
        </p:txBody>
      </p:sp>
      <p:sp>
        <p:nvSpPr>
          <p:cNvPr id="3" name="Rectangle 2"/>
          <p:cNvSpPr/>
          <p:nvPr/>
        </p:nvSpPr>
        <p:spPr>
          <a:xfrm>
            <a:off x="228600" y="1143000"/>
            <a:ext cx="8839200" cy="5632311"/>
          </a:xfrm>
          <a:prstGeom prst="rect">
            <a:avLst/>
          </a:prstGeom>
        </p:spPr>
        <p:txBody>
          <a:bodyPr wrap="square">
            <a:spAutoFit/>
          </a:bodyPr>
          <a:lstStyle/>
          <a:p>
            <a:pPr marL="285750" lvl="0" indent="-285750">
              <a:buFont typeface="Wingdings" panose="05000000000000000000" pitchFamily="2" charset="2"/>
              <a:buChar char="§"/>
            </a:pPr>
            <a:endParaRPr lang="ru-RU" sz="2000" smtClean="0">
              <a:latin typeface="Palatino Linotype" pitchFamily="18" charset="0"/>
            </a:endParaRPr>
          </a:p>
          <a:p>
            <a:pPr marL="285750" lvl="0" indent="-285750">
              <a:buFont typeface="Wingdings" panose="05000000000000000000" pitchFamily="2" charset="2"/>
              <a:buChar char="§"/>
            </a:pPr>
            <a:r>
              <a:rPr lang="ru-RU" sz="2000" b="1">
                <a:latin typeface="Palatino Linotype" pitchFamily="18" charset="0"/>
              </a:rPr>
              <a:t>Примарни палатум: </a:t>
            </a:r>
            <a:r>
              <a:rPr lang="ru-RU" sz="2000">
                <a:latin typeface="Palatino Linotype" pitchFamily="18" charset="0"/>
              </a:rPr>
              <a:t>усница, премаксила и предњи део </a:t>
            </a:r>
            <a:r>
              <a:rPr lang="ru-RU" sz="2000" smtClean="0">
                <a:latin typeface="Palatino Linotype" pitchFamily="18" charset="0"/>
              </a:rPr>
              <a:t>септума</a:t>
            </a:r>
            <a:endParaRPr lang="sr-Latn-RS" sz="2000" smtClean="0">
              <a:latin typeface="Palatino Linotype" pitchFamily="18" charset="0"/>
            </a:endParaRPr>
          </a:p>
          <a:p>
            <a:pPr marL="285750" lvl="0" indent="-285750">
              <a:buFont typeface="Wingdings" panose="05000000000000000000" pitchFamily="2" charset="2"/>
              <a:buChar char="§"/>
            </a:pPr>
            <a:endParaRPr lang="ru-RU" sz="2000">
              <a:latin typeface="Palatino Linotype" pitchFamily="18" charset="0"/>
            </a:endParaRPr>
          </a:p>
          <a:p>
            <a:pPr marL="800100" lvl="1" indent="-342900">
              <a:buFont typeface="Arial" panose="020B0604020202020204" pitchFamily="34" charset="0"/>
              <a:buChar char="•"/>
            </a:pPr>
            <a:r>
              <a:rPr lang="ru-RU" sz="2000">
                <a:latin typeface="Palatino Linotype" pitchFamily="18" charset="0"/>
              </a:rPr>
              <a:t>Расцеп усне (</a:t>
            </a:r>
            <a:r>
              <a:rPr lang="en-US" sz="2000">
                <a:latin typeface="Palatino Linotype" pitchFamily="18" charset="0"/>
              </a:rPr>
              <a:t>chelioschisis</a:t>
            </a:r>
            <a:r>
              <a:rPr lang="en-US" sz="2000" smtClean="0">
                <a:latin typeface="Palatino Linotype" pitchFamily="18" charset="0"/>
              </a:rPr>
              <a:t>)</a:t>
            </a:r>
            <a:endParaRPr lang="sr-Latn-RS" sz="2000" smtClean="0">
              <a:latin typeface="Palatino Linotype" pitchFamily="18" charset="0"/>
            </a:endParaRPr>
          </a:p>
          <a:p>
            <a:pPr marL="800100" lvl="1" indent="-342900">
              <a:buFont typeface="Arial" panose="020B0604020202020204" pitchFamily="34" charset="0"/>
              <a:buChar char="•"/>
            </a:pPr>
            <a:endParaRPr lang="en-US" sz="2000">
              <a:latin typeface="Palatino Linotype" pitchFamily="18" charset="0"/>
            </a:endParaRPr>
          </a:p>
          <a:p>
            <a:pPr marL="800100" lvl="1" indent="-342900">
              <a:buFont typeface="Arial" panose="020B0604020202020204" pitchFamily="34" charset="0"/>
              <a:buChar char="•"/>
            </a:pPr>
            <a:r>
              <a:rPr lang="ru-RU" sz="2000">
                <a:latin typeface="Palatino Linotype" pitchFamily="18" charset="0"/>
              </a:rPr>
              <a:t>Расцеп алвеоларног наставка (</a:t>
            </a:r>
            <a:r>
              <a:rPr lang="en-US" sz="2000">
                <a:latin typeface="Palatino Linotype" pitchFamily="18" charset="0"/>
              </a:rPr>
              <a:t>gnatoschisis)</a:t>
            </a:r>
          </a:p>
          <a:p>
            <a:pPr marL="285750" lvl="0" indent="-285750">
              <a:buFont typeface="Wingdings" panose="05000000000000000000" pitchFamily="2" charset="2"/>
              <a:buChar char="§"/>
            </a:pPr>
            <a:endParaRPr lang="sr-Latn-RS" sz="2000" smtClean="0">
              <a:latin typeface="Palatino Linotype" pitchFamily="18" charset="0"/>
            </a:endParaRPr>
          </a:p>
          <a:p>
            <a:pPr marL="285750" lvl="0" indent="-285750">
              <a:buFont typeface="Wingdings" panose="05000000000000000000" pitchFamily="2" charset="2"/>
              <a:buChar char="§"/>
            </a:pPr>
            <a:endParaRPr lang="sr-Latn-RS" sz="2000">
              <a:latin typeface="Palatino Linotype" pitchFamily="18" charset="0"/>
            </a:endParaRPr>
          </a:p>
          <a:p>
            <a:pPr marL="285750" lvl="0" indent="-285750">
              <a:buFont typeface="Wingdings" panose="05000000000000000000" pitchFamily="2" charset="2"/>
              <a:buChar char="§"/>
            </a:pPr>
            <a:endParaRPr lang="en-US" sz="2000">
              <a:latin typeface="Palatino Linotype" pitchFamily="18" charset="0"/>
            </a:endParaRPr>
          </a:p>
          <a:p>
            <a:pPr marL="285750" lvl="0" indent="-285750">
              <a:buFont typeface="Wingdings" panose="05000000000000000000" pitchFamily="2" charset="2"/>
              <a:buChar char="§"/>
            </a:pPr>
            <a:r>
              <a:rPr lang="ru-RU" sz="2000" b="1">
                <a:latin typeface="Palatino Linotype" pitchFamily="18" charset="0"/>
              </a:rPr>
              <a:t>Секундарни палатум</a:t>
            </a:r>
            <a:r>
              <a:rPr lang="ru-RU" sz="2000">
                <a:latin typeface="Palatino Linotype" pitchFamily="18" charset="0"/>
              </a:rPr>
              <a:t>: тврдо и меко </a:t>
            </a:r>
            <a:r>
              <a:rPr lang="ru-RU" sz="2000" smtClean="0">
                <a:latin typeface="Palatino Linotype" pitchFamily="18" charset="0"/>
              </a:rPr>
              <a:t>непце</a:t>
            </a:r>
            <a:endParaRPr lang="sr-Latn-RS" sz="2000" smtClean="0">
              <a:latin typeface="Palatino Linotype" pitchFamily="18" charset="0"/>
            </a:endParaRPr>
          </a:p>
          <a:p>
            <a:pPr marL="285750" lvl="0" indent="-285750">
              <a:buFont typeface="Wingdings" panose="05000000000000000000" pitchFamily="2" charset="2"/>
              <a:buChar char="§"/>
            </a:pPr>
            <a:endParaRPr lang="ru-RU" sz="2000">
              <a:latin typeface="Palatino Linotype" pitchFamily="18" charset="0"/>
            </a:endParaRPr>
          </a:p>
          <a:p>
            <a:pPr marL="800100" lvl="1" indent="-342900">
              <a:buFont typeface="Arial" panose="020B0604020202020204" pitchFamily="34" charset="0"/>
              <a:buChar char="•"/>
            </a:pPr>
            <a:r>
              <a:rPr lang="ru-RU" sz="2000">
                <a:latin typeface="Palatino Linotype" pitchFamily="18" charset="0"/>
              </a:rPr>
              <a:t>Расцеп тврдог непца (</a:t>
            </a:r>
            <a:r>
              <a:rPr lang="en-US" sz="2000">
                <a:latin typeface="Palatino Linotype" pitchFamily="18" charset="0"/>
              </a:rPr>
              <a:t>palatoschisis</a:t>
            </a:r>
            <a:r>
              <a:rPr lang="en-US" sz="2000" smtClean="0">
                <a:latin typeface="Palatino Linotype" pitchFamily="18" charset="0"/>
              </a:rPr>
              <a:t>)</a:t>
            </a:r>
            <a:endParaRPr lang="sr-Latn-RS" sz="2000" smtClean="0">
              <a:latin typeface="Palatino Linotype" pitchFamily="18" charset="0"/>
            </a:endParaRPr>
          </a:p>
          <a:p>
            <a:pPr marL="800100" lvl="1" indent="-342900">
              <a:buFont typeface="Arial" panose="020B0604020202020204" pitchFamily="34" charset="0"/>
              <a:buChar char="•"/>
            </a:pPr>
            <a:endParaRPr lang="en-US" sz="2000">
              <a:latin typeface="Palatino Linotype" pitchFamily="18" charset="0"/>
            </a:endParaRPr>
          </a:p>
          <a:p>
            <a:pPr marL="800100" lvl="1" indent="-342900">
              <a:buFont typeface="Arial" panose="020B0604020202020204" pitchFamily="34" charset="0"/>
              <a:buChar char="•"/>
            </a:pPr>
            <a:r>
              <a:rPr lang="ru-RU" sz="2000">
                <a:latin typeface="Palatino Linotype" pitchFamily="18" charset="0"/>
              </a:rPr>
              <a:t>Расцеп меког непца (</a:t>
            </a:r>
            <a:r>
              <a:rPr lang="en-US" sz="2000">
                <a:latin typeface="Palatino Linotype" pitchFamily="18" charset="0"/>
              </a:rPr>
              <a:t>veloschisis)</a:t>
            </a:r>
          </a:p>
          <a:p>
            <a:pPr lvl="1"/>
            <a:endParaRPr lang="sr-Cyrl-RS" sz="2000">
              <a:latin typeface="Palatino Linotype" pitchFamily="18" charset="0"/>
            </a:endParaRPr>
          </a:p>
          <a:p>
            <a:pPr marL="800100" lvl="1" indent="-342900">
              <a:buFont typeface="Arial" panose="020B0604020202020204" pitchFamily="34" charset="0"/>
              <a:buChar char="•"/>
            </a:pPr>
            <a:endParaRPr lang="sr-Cyrl-RS" sz="2000" dirty="0">
              <a:latin typeface="Palatino Linotype" pitchFamily="18" charset="0"/>
            </a:endParaRPr>
          </a:p>
          <a:p>
            <a:pPr marL="800100" lvl="1" indent="-342900">
              <a:buFont typeface="Arial" panose="020B0604020202020204" pitchFamily="34" charset="0"/>
              <a:buChar char="•"/>
            </a:pPr>
            <a:endParaRPr lang="sr-Cyrl-RS" sz="2000" dirty="0">
              <a:latin typeface="Palatino Linotype" pitchFamily="18" charset="0"/>
            </a:endParaRPr>
          </a:p>
          <a:p>
            <a:pPr marL="800100" lvl="1" indent="-342900">
              <a:buFont typeface="Wingdings" panose="05000000000000000000" pitchFamily="2" charset="2"/>
              <a:buChar char="§"/>
            </a:pPr>
            <a:endParaRPr lang="sr-Cyrl-RS" sz="2000">
              <a:latin typeface="Palatino Linotype" pitchFamily="18" charset="0"/>
            </a:endParaRPr>
          </a:p>
        </p:txBody>
      </p:sp>
    </p:spTree>
    <p:extLst>
      <p:ext uri="{BB962C8B-B14F-4D97-AF65-F5344CB8AC3E}">
        <p14:creationId xmlns:p14="http://schemas.microsoft.com/office/powerpoint/2010/main" val="321281370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0" y="76200"/>
            <a:ext cx="9144000" cy="838200"/>
          </a:xfrm>
          <a:prstGeom prst="rect">
            <a:avLst/>
          </a:prstGeom>
          <a:noFill/>
          <a:ln>
            <a:noFill/>
            <a:headEnd/>
            <a:tailEnd/>
          </a:ln>
          <a:effectLst>
            <a:innerShdw blurRad="1270000">
              <a:prstClr val="black"/>
            </a:innerShdw>
          </a:effectLst>
        </p:spPr>
        <p:style>
          <a:lnRef idx="1">
            <a:schemeClr val="accent5"/>
          </a:lnRef>
          <a:fillRef idx="3">
            <a:schemeClr val="accent5"/>
          </a:fillRef>
          <a:effectRef idx="2">
            <a:schemeClr val="accent5"/>
          </a:effectRef>
          <a:fontRef idx="minor">
            <a:schemeClr val="lt1"/>
          </a:fontRef>
        </p:style>
        <p:txBody>
          <a:bodyPr anchor="ctr"/>
          <a:lstStyle/>
          <a:p>
            <a:pPr algn="ctr">
              <a:spcBef>
                <a:spcPct val="0"/>
              </a:spcBef>
              <a:defRPr/>
            </a:pPr>
            <a:r>
              <a:rPr lang="ru-RU" sz="3500" b="1">
                <a:solidFill>
                  <a:srgbClr val="000099"/>
                </a:solidFill>
                <a:latin typeface="Palatino Linotype" pitchFamily="18" charset="0"/>
              </a:rPr>
              <a:t>Расцепи усне, вилице и непца (</a:t>
            </a:r>
            <a:r>
              <a:rPr lang="en-US" sz="3500" b="1">
                <a:solidFill>
                  <a:srgbClr val="000099"/>
                </a:solidFill>
                <a:latin typeface="Palatino Linotype" pitchFamily="18" charset="0"/>
              </a:rPr>
              <a:t>cheilo-gnato-palatoshisis)</a:t>
            </a:r>
          </a:p>
        </p:txBody>
      </p:sp>
      <p:sp>
        <p:nvSpPr>
          <p:cNvPr id="4" name="Rectangle 3"/>
          <p:cNvSpPr/>
          <p:nvPr/>
        </p:nvSpPr>
        <p:spPr>
          <a:xfrm>
            <a:off x="3212327" y="6581001"/>
            <a:ext cx="5628861" cy="276999"/>
          </a:xfrm>
          <a:prstGeom prst="rect">
            <a:avLst/>
          </a:prstGeom>
        </p:spPr>
        <p:txBody>
          <a:bodyPr wrap="square">
            <a:spAutoFit/>
          </a:bodyPr>
          <a:lstStyle/>
          <a:p>
            <a:pPr algn="r"/>
            <a:endParaRPr lang="en-US" sz="1200" i="1" dirty="0">
              <a:latin typeface="Palatino Linotype" panose="02040502050505030304" pitchFamily="18" charset="0"/>
            </a:endParaRPr>
          </a:p>
        </p:txBody>
      </p:sp>
      <p:pic>
        <p:nvPicPr>
          <p:cNvPr id="5" name="Content Placeholder 3" descr="new_front2.jpg"/>
          <p:cNvPicPr>
            <a:picLocks noGrp="1" noChangeAspect="1"/>
          </p:cNvPicPr>
          <p:nvPr>
            <p:ph sz="quarter" idx="1"/>
          </p:nvPr>
        </p:nvPicPr>
        <p:blipFill>
          <a:blip r:embed="rId2"/>
          <a:srcRect l="18551" r="15194" b="2827"/>
          <a:stretch>
            <a:fillRect/>
          </a:stretch>
        </p:blipFill>
        <p:spPr>
          <a:xfrm>
            <a:off x="533400" y="1937731"/>
            <a:ext cx="3810000" cy="4191001"/>
          </a:xfrm>
        </p:spPr>
      </p:pic>
      <p:pic>
        <p:nvPicPr>
          <p:cNvPr id="6" name="Content Placeholder 3" descr="cleft-lip.jpg"/>
          <p:cNvPicPr>
            <a:picLocks noChangeAspect="1"/>
          </p:cNvPicPr>
          <p:nvPr/>
        </p:nvPicPr>
        <p:blipFill>
          <a:blip r:embed="rId3"/>
          <a:stretch>
            <a:fillRect/>
          </a:stretch>
        </p:blipFill>
        <p:spPr>
          <a:xfrm>
            <a:off x="5029200" y="2664316"/>
            <a:ext cx="3517433" cy="2737832"/>
          </a:xfrm>
          <a:prstGeom prst="rect">
            <a:avLst/>
          </a:prstGeom>
        </p:spPr>
      </p:pic>
    </p:spTree>
    <p:extLst>
      <p:ext uri="{BB962C8B-B14F-4D97-AF65-F5344CB8AC3E}">
        <p14:creationId xmlns:p14="http://schemas.microsoft.com/office/powerpoint/2010/main" val="151786491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0" y="76200"/>
            <a:ext cx="9144000" cy="838200"/>
          </a:xfrm>
          <a:prstGeom prst="rect">
            <a:avLst/>
          </a:prstGeom>
          <a:noFill/>
          <a:ln>
            <a:noFill/>
            <a:headEnd/>
            <a:tailEnd/>
          </a:ln>
          <a:effectLst>
            <a:innerShdw blurRad="1270000">
              <a:prstClr val="black"/>
            </a:innerShdw>
          </a:effectLst>
        </p:spPr>
        <p:style>
          <a:lnRef idx="1">
            <a:schemeClr val="accent5"/>
          </a:lnRef>
          <a:fillRef idx="3">
            <a:schemeClr val="accent5"/>
          </a:fillRef>
          <a:effectRef idx="2">
            <a:schemeClr val="accent5"/>
          </a:effectRef>
          <a:fontRef idx="minor">
            <a:schemeClr val="lt1"/>
          </a:fontRef>
        </p:style>
        <p:txBody>
          <a:bodyPr anchor="ctr"/>
          <a:lstStyle/>
          <a:p>
            <a:pPr algn="ctr">
              <a:spcBef>
                <a:spcPct val="0"/>
              </a:spcBef>
              <a:defRPr/>
            </a:pPr>
            <a:r>
              <a:rPr lang="ru-RU" sz="3500" b="1">
                <a:solidFill>
                  <a:srgbClr val="000099"/>
                </a:solidFill>
                <a:latin typeface="Palatino Linotype" pitchFamily="18" charset="0"/>
              </a:rPr>
              <a:t>Расцепи усне, вилице и непца (</a:t>
            </a:r>
            <a:r>
              <a:rPr lang="en-US" sz="3500" b="1">
                <a:solidFill>
                  <a:srgbClr val="000099"/>
                </a:solidFill>
                <a:latin typeface="Palatino Linotype" pitchFamily="18" charset="0"/>
              </a:rPr>
              <a:t>cheilo-gnato-palatoshisis)</a:t>
            </a:r>
          </a:p>
        </p:txBody>
      </p:sp>
      <p:sp>
        <p:nvSpPr>
          <p:cNvPr id="4" name="Rectangle 3"/>
          <p:cNvSpPr/>
          <p:nvPr/>
        </p:nvSpPr>
        <p:spPr>
          <a:xfrm>
            <a:off x="3212327" y="6581001"/>
            <a:ext cx="5628861" cy="276999"/>
          </a:xfrm>
          <a:prstGeom prst="rect">
            <a:avLst/>
          </a:prstGeom>
        </p:spPr>
        <p:txBody>
          <a:bodyPr wrap="square">
            <a:spAutoFit/>
          </a:bodyPr>
          <a:lstStyle/>
          <a:p>
            <a:pPr algn="r"/>
            <a:endParaRPr lang="en-US" sz="1200" i="1" dirty="0">
              <a:latin typeface="Palatino Linotype" panose="02040502050505030304" pitchFamily="18" charset="0"/>
            </a:endParaRPr>
          </a:p>
        </p:txBody>
      </p:sp>
      <p:sp>
        <p:nvSpPr>
          <p:cNvPr id="3" name="Rectangle 2"/>
          <p:cNvSpPr/>
          <p:nvPr/>
        </p:nvSpPr>
        <p:spPr>
          <a:xfrm>
            <a:off x="228600" y="1143000"/>
            <a:ext cx="8839200" cy="6432530"/>
          </a:xfrm>
          <a:prstGeom prst="rect">
            <a:avLst/>
          </a:prstGeom>
        </p:spPr>
        <p:txBody>
          <a:bodyPr wrap="square">
            <a:spAutoFit/>
          </a:bodyPr>
          <a:lstStyle/>
          <a:p>
            <a:pPr marL="285750" lvl="0" indent="-285750">
              <a:buFont typeface="Wingdings" panose="05000000000000000000" pitchFamily="2" charset="2"/>
              <a:buChar char="§"/>
            </a:pPr>
            <a:endParaRPr lang="ru-RU" sz="2000" smtClean="0">
              <a:latin typeface="Palatino Linotype" pitchFamily="18" charset="0"/>
            </a:endParaRPr>
          </a:p>
          <a:p>
            <a:pPr marL="285750" lvl="0" indent="-285750">
              <a:buFont typeface="Wingdings" panose="05000000000000000000" pitchFamily="2" charset="2"/>
              <a:buChar char="§"/>
            </a:pPr>
            <a:r>
              <a:rPr lang="ru-RU" sz="2000">
                <a:latin typeface="Palatino Linotype" pitchFamily="18" charset="0"/>
              </a:rPr>
              <a:t>Изолован или удружен</a:t>
            </a:r>
          </a:p>
          <a:p>
            <a:pPr marL="285750" lvl="0" indent="-285750">
              <a:buFont typeface="Wingdings" panose="05000000000000000000" pitchFamily="2" charset="2"/>
              <a:buChar char="§"/>
            </a:pPr>
            <a:endParaRPr lang="sr-Latn-RS" sz="2000" smtClean="0">
              <a:latin typeface="Palatino Linotype" pitchFamily="18" charset="0"/>
            </a:endParaRPr>
          </a:p>
          <a:p>
            <a:pPr marL="285750" lvl="0" indent="-285750">
              <a:buFont typeface="Wingdings" panose="05000000000000000000" pitchFamily="2" charset="2"/>
              <a:buChar char="§"/>
            </a:pPr>
            <a:r>
              <a:rPr lang="ru-RU" sz="2000" smtClean="0">
                <a:latin typeface="Palatino Linotype" pitchFamily="18" charset="0"/>
              </a:rPr>
              <a:t>Једностран </a:t>
            </a:r>
            <a:r>
              <a:rPr lang="ru-RU" sz="2000">
                <a:latin typeface="Palatino Linotype" pitchFamily="18" charset="0"/>
              </a:rPr>
              <a:t>или обостран</a:t>
            </a:r>
          </a:p>
          <a:p>
            <a:pPr marL="285750" lvl="0" indent="-285750">
              <a:buFont typeface="Wingdings" panose="05000000000000000000" pitchFamily="2" charset="2"/>
              <a:buChar char="§"/>
            </a:pPr>
            <a:endParaRPr lang="sr-Latn-RS" sz="2000" smtClean="0">
              <a:latin typeface="Palatino Linotype" pitchFamily="18" charset="0"/>
            </a:endParaRPr>
          </a:p>
          <a:p>
            <a:pPr marL="285750" lvl="0" indent="-285750">
              <a:buFont typeface="Wingdings" panose="05000000000000000000" pitchFamily="2" charset="2"/>
              <a:buChar char="§"/>
            </a:pPr>
            <a:r>
              <a:rPr lang="ru-RU" sz="2000" smtClean="0">
                <a:latin typeface="Palatino Linotype" pitchFamily="18" charset="0"/>
              </a:rPr>
              <a:t>Потпуни </a:t>
            </a:r>
            <a:r>
              <a:rPr lang="ru-RU" sz="2000">
                <a:latin typeface="Palatino Linotype" pitchFamily="18" charset="0"/>
              </a:rPr>
              <a:t>и непотпуни (окултни</a:t>
            </a:r>
            <a:r>
              <a:rPr lang="ru-RU" sz="2000" smtClean="0">
                <a:latin typeface="Palatino Linotype" pitchFamily="18" charset="0"/>
              </a:rPr>
              <a:t>)</a:t>
            </a:r>
            <a:endParaRPr lang="sr-Latn-RS" sz="2000" smtClean="0">
              <a:latin typeface="Palatino Linotype" pitchFamily="18" charset="0"/>
            </a:endParaRPr>
          </a:p>
          <a:p>
            <a:pPr marL="285750" lvl="0" indent="-285750">
              <a:buFont typeface="Wingdings" panose="05000000000000000000" pitchFamily="2" charset="2"/>
              <a:buChar char="§"/>
            </a:pPr>
            <a:endParaRPr lang="ru-RU" sz="800">
              <a:latin typeface="Palatino Linotype" pitchFamily="18" charset="0"/>
            </a:endParaRPr>
          </a:p>
          <a:p>
            <a:pPr marL="800100" lvl="1" indent="-342900">
              <a:buFont typeface="Arial" panose="020B0604020202020204" pitchFamily="34" charset="0"/>
              <a:buChar char="•"/>
            </a:pPr>
            <a:r>
              <a:rPr lang="ru-RU" sz="2000">
                <a:latin typeface="Palatino Linotype" pitchFamily="18" charset="0"/>
              </a:rPr>
              <a:t>Потпуни : </a:t>
            </a:r>
            <a:endParaRPr lang="sr-Latn-RS" sz="2000" smtClean="0">
              <a:latin typeface="Palatino Linotype" pitchFamily="18" charset="0"/>
            </a:endParaRPr>
          </a:p>
          <a:p>
            <a:pPr marL="800100" lvl="1" indent="-342900">
              <a:buFont typeface="Arial" panose="020B0604020202020204" pitchFamily="34" charset="0"/>
              <a:buChar char="•"/>
            </a:pPr>
            <a:endParaRPr lang="ru-RU" sz="800">
              <a:latin typeface="Palatino Linotype" pitchFamily="18" charset="0"/>
            </a:endParaRPr>
          </a:p>
          <a:p>
            <a:pPr marL="1257300" lvl="2" indent="-342900">
              <a:buFont typeface="Arial" panose="020B0604020202020204" pitchFamily="34" charset="0"/>
              <a:buChar char="•"/>
            </a:pPr>
            <a:r>
              <a:rPr lang="ru-RU" sz="2000">
                <a:latin typeface="Palatino Linotype" pitchFamily="18" charset="0"/>
              </a:rPr>
              <a:t>Тежи </a:t>
            </a:r>
            <a:r>
              <a:rPr lang="ru-RU" sz="2000" smtClean="0">
                <a:latin typeface="Palatino Linotype" pitchFamily="18" charset="0"/>
              </a:rPr>
              <a:t>облик</a:t>
            </a:r>
            <a:endParaRPr lang="sr-Latn-RS" sz="2000" smtClean="0">
              <a:latin typeface="Palatino Linotype" pitchFamily="18" charset="0"/>
            </a:endParaRPr>
          </a:p>
          <a:p>
            <a:pPr marL="1257300" lvl="2" indent="-342900">
              <a:buFont typeface="Arial" panose="020B0604020202020204" pitchFamily="34" charset="0"/>
              <a:buChar char="•"/>
            </a:pPr>
            <a:endParaRPr lang="ru-RU" sz="800">
              <a:latin typeface="Palatino Linotype" pitchFamily="18" charset="0"/>
            </a:endParaRPr>
          </a:p>
          <a:p>
            <a:pPr marL="1714500" lvl="3" indent="-342900">
              <a:buFont typeface="Arial" panose="020B0604020202020204" pitchFamily="34" charset="0"/>
              <a:buChar char="•"/>
            </a:pPr>
            <a:r>
              <a:rPr lang="ru-RU" sz="2000">
                <a:latin typeface="Palatino Linotype" pitchFamily="18" charset="0"/>
              </a:rPr>
              <a:t>захвата меко и/или тврдо непце целом дужином</a:t>
            </a:r>
          </a:p>
          <a:p>
            <a:pPr marL="1714500" lvl="3" indent="-342900">
              <a:buFont typeface="Arial" panose="020B0604020202020204" pitchFamily="34" charset="0"/>
              <a:buChar char="•"/>
            </a:pPr>
            <a:r>
              <a:rPr lang="ru-RU" sz="2000">
                <a:latin typeface="Palatino Linotype" pitchFamily="18" charset="0"/>
              </a:rPr>
              <a:t>поремећај говора (отворена ринофонија)</a:t>
            </a:r>
          </a:p>
          <a:p>
            <a:pPr marL="1714500" lvl="3" indent="-342900">
              <a:buFont typeface="Arial" panose="020B0604020202020204" pitchFamily="34" charset="0"/>
              <a:buChar char="•"/>
            </a:pPr>
            <a:r>
              <a:rPr lang="ru-RU" sz="2000">
                <a:latin typeface="Palatino Linotype" pitchFamily="18" charset="0"/>
              </a:rPr>
              <a:t>враћање течне хране кроз нос при гутању </a:t>
            </a:r>
          </a:p>
          <a:p>
            <a:pPr marL="1714500" lvl="3" indent="-342900">
              <a:buFont typeface="Arial" panose="020B0604020202020204" pitchFamily="34" charset="0"/>
              <a:buChar char="•"/>
            </a:pPr>
            <a:r>
              <a:rPr lang="ru-RU" sz="2000">
                <a:latin typeface="Palatino Linotype" pitchFamily="18" charset="0"/>
              </a:rPr>
              <a:t>инфекције средњег уха (СОМ</a:t>
            </a:r>
            <a:r>
              <a:rPr lang="ru-RU" sz="2000" smtClean="0">
                <a:latin typeface="Palatino Linotype" pitchFamily="18" charset="0"/>
              </a:rPr>
              <a:t>)</a:t>
            </a:r>
            <a:endParaRPr lang="sr-Latn-RS" sz="2000" smtClean="0">
              <a:latin typeface="Palatino Linotype" pitchFamily="18" charset="0"/>
            </a:endParaRPr>
          </a:p>
          <a:p>
            <a:pPr marL="1714500" lvl="3" indent="-342900">
              <a:buFont typeface="Arial" panose="020B0604020202020204" pitchFamily="34" charset="0"/>
              <a:buChar char="•"/>
            </a:pPr>
            <a:endParaRPr lang="ru-RU" sz="800">
              <a:latin typeface="Palatino Linotype" pitchFamily="18" charset="0"/>
            </a:endParaRPr>
          </a:p>
          <a:p>
            <a:pPr marL="1257300" lvl="2" indent="-342900">
              <a:buFont typeface="Arial" panose="020B0604020202020204" pitchFamily="34" charset="0"/>
              <a:buChar char="•"/>
            </a:pPr>
            <a:r>
              <a:rPr lang="ru-RU" sz="2000">
                <a:latin typeface="Palatino Linotype" pitchFamily="18" charset="0"/>
              </a:rPr>
              <a:t>Лакши </a:t>
            </a:r>
            <a:r>
              <a:rPr lang="ru-RU" sz="2000" smtClean="0">
                <a:latin typeface="Palatino Linotype" pitchFamily="18" charset="0"/>
              </a:rPr>
              <a:t>облик</a:t>
            </a:r>
            <a:endParaRPr lang="sr-Latn-RS" sz="2000" smtClean="0">
              <a:latin typeface="Palatino Linotype" pitchFamily="18" charset="0"/>
            </a:endParaRPr>
          </a:p>
          <a:p>
            <a:pPr marL="1257300" lvl="2" indent="-342900">
              <a:buFont typeface="Arial" panose="020B0604020202020204" pitchFamily="34" charset="0"/>
              <a:buChar char="•"/>
            </a:pPr>
            <a:endParaRPr lang="ru-RU" sz="800">
              <a:latin typeface="Palatino Linotype" pitchFamily="18" charset="0"/>
            </a:endParaRPr>
          </a:p>
          <a:p>
            <a:pPr marL="1714500" lvl="3" indent="-342900">
              <a:buFont typeface="Arial" panose="020B0604020202020204" pitchFamily="34" charset="0"/>
              <a:buChar char="•"/>
            </a:pPr>
            <a:r>
              <a:rPr lang="ru-RU" sz="2000">
                <a:latin typeface="Palatino Linotype" pitchFamily="18" charset="0"/>
              </a:rPr>
              <a:t>двострука ресица (увула бифида)</a:t>
            </a:r>
          </a:p>
          <a:p>
            <a:pPr lvl="1"/>
            <a:endParaRPr lang="sr-Cyrl-RS" sz="2000">
              <a:latin typeface="Palatino Linotype" pitchFamily="18" charset="0"/>
            </a:endParaRPr>
          </a:p>
          <a:p>
            <a:pPr marL="800100" lvl="1" indent="-342900">
              <a:buFont typeface="Arial" panose="020B0604020202020204" pitchFamily="34" charset="0"/>
              <a:buChar char="•"/>
            </a:pPr>
            <a:endParaRPr lang="sr-Cyrl-RS" sz="2000" dirty="0">
              <a:latin typeface="Palatino Linotype" pitchFamily="18" charset="0"/>
            </a:endParaRPr>
          </a:p>
          <a:p>
            <a:pPr marL="800100" lvl="1" indent="-342900">
              <a:buFont typeface="Arial" panose="020B0604020202020204" pitchFamily="34" charset="0"/>
              <a:buChar char="•"/>
            </a:pPr>
            <a:endParaRPr lang="sr-Cyrl-RS" sz="2000" dirty="0">
              <a:latin typeface="Palatino Linotype" pitchFamily="18" charset="0"/>
            </a:endParaRPr>
          </a:p>
          <a:p>
            <a:pPr marL="800100" lvl="1" indent="-342900">
              <a:buFont typeface="Wingdings" panose="05000000000000000000" pitchFamily="2" charset="2"/>
              <a:buChar char="§"/>
            </a:pPr>
            <a:endParaRPr lang="sr-Cyrl-RS" sz="2000">
              <a:latin typeface="Palatino Linotype" pitchFamily="18" charset="0"/>
            </a:endParaRPr>
          </a:p>
        </p:txBody>
      </p:sp>
    </p:spTree>
    <p:extLst>
      <p:ext uri="{BB962C8B-B14F-4D97-AF65-F5344CB8AC3E}">
        <p14:creationId xmlns:p14="http://schemas.microsoft.com/office/powerpoint/2010/main" val="410363400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0" y="76200"/>
            <a:ext cx="9144000" cy="838200"/>
          </a:xfrm>
          <a:prstGeom prst="rect">
            <a:avLst/>
          </a:prstGeom>
          <a:noFill/>
          <a:ln>
            <a:noFill/>
            <a:headEnd/>
            <a:tailEnd/>
          </a:ln>
          <a:effectLst>
            <a:innerShdw blurRad="1270000">
              <a:prstClr val="black"/>
            </a:innerShdw>
          </a:effectLst>
        </p:spPr>
        <p:style>
          <a:lnRef idx="1">
            <a:schemeClr val="accent5"/>
          </a:lnRef>
          <a:fillRef idx="3">
            <a:schemeClr val="accent5"/>
          </a:fillRef>
          <a:effectRef idx="2">
            <a:schemeClr val="accent5"/>
          </a:effectRef>
          <a:fontRef idx="minor">
            <a:schemeClr val="lt1"/>
          </a:fontRef>
        </p:style>
        <p:txBody>
          <a:bodyPr anchor="ctr"/>
          <a:lstStyle/>
          <a:p>
            <a:pPr algn="ctr">
              <a:spcBef>
                <a:spcPct val="0"/>
              </a:spcBef>
              <a:defRPr/>
            </a:pPr>
            <a:r>
              <a:rPr lang="ru-RU" sz="3500" b="1">
                <a:solidFill>
                  <a:srgbClr val="000099"/>
                </a:solidFill>
                <a:latin typeface="Palatino Linotype" pitchFamily="18" charset="0"/>
              </a:rPr>
              <a:t>Расцепи усне, вилице и непца (</a:t>
            </a:r>
            <a:r>
              <a:rPr lang="en-US" sz="3500" b="1">
                <a:solidFill>
                  <a:srgbClr val="000099"/>
                </a:solidFill>
                <a:latin typeface="Palatino Linotype" pitchFamily="18" charset="0"/>
              </a:rPr>
              <a:t>cheilo-gnato-palatoshisis)</a:t>
            </a:r>
          </a:p>
        </p:txBody>
      </p:sp>
      <p:sp>
        <p:nvSpPr>
          <p:cNvPr id="4" name="Rectangle 3"/>
          <p:cNvSpPr/>
          <p:nvPr/>
        </p:nvSpPr>
        <p:spPr>
          <a:xfrm>
            <a:off x="3212327" y="6581001"/>
            <a:ext cx="5628861" cy="276999"/>
          </a:xfrm>
          <a:prstGeom prst="rect">
            <a:avLst/>
          </a:prstGeom>
        </p:spPr>
        <p:txBody>
          <a:bodyPr wrap="square">
            <a:spAutoFit/>
          </a:bodyPr>
          <a:lstStyle/>
          <a:p>
            <a:pPr algn="r"/>
            <a:endParaRPr lang="en-US" sz="1200" i="1" dirty="0">
              <a:latin typeface="Palatino Linotype" panose="02040502050505030304" pitchFamily="18" charset="0"/>
            </a:endParaRPr>
          </a:p>
        </p:txBody>
      </p:sp>
      <p:sp>
        <p:nvSpPr>
          <p:cNvPr id="3" name="Rectangle 2"/>
          <p:cNvSpPr/>
          <p:nvPr/>
        </p:nvSpPr>
        <p:spPr>
          <a:xfrm>
            <a:off x="228600" y="1143000"/>
            <a:ext cx="8839200" cy="6001643"/>
          </a:xfrm>
          <a:prstGeom prst="rect">
            <a:avLst/>
          </a:prstGeom>
        </p:spPr>
        <p:txBody>
          <a:bodyPr wrap="square">
            <a:spAutoFit/>
          </a:bodyPr>
          <a:lstStyle/>
          <a:p>
            <a:pPr marL="285750" lvl="0" indent="-285750">
              <a:buFont typeface="Wingdings" panose="05000000000000000000" pitchFamily="2" charset="2"/>
              <a:buChar char="§"/>
            </a:pPr>
            <a:endParaRPr lang="ru-RU" sz="2000" smtClean="0">
              <a:latin typeface="Palatino Linotype" pitchFamily="18" charset="0"/>
            </a:endParaRPr>
          </a:p>
          <a:p>
            <a:pPr marL="285750" lvl="0" indent="-285750">
              <a:buFont typeface="Wingdings" panose="05000000000000000000" pitchFamily="2" charset="2"/>
              <a:buChar char="§"/>
            </a:pPr>
            <a:r>
              <a:rPr lang="ru-RU" sz="2000">
                <a:latin typeface="Palatino Linotype" pitchFamily="18" charset="0"/>
              </a:rPr>
              <a:t>Непотпуни (окултни) </a:t>
            </a:r>
            <a:r>
              <a:rPr lang="ru-RU" sz="2000" smtClean="0">
                <a:latin typeface="Palatino Linotype" pitchFamily="18" charset="0"/>
              </a:rPr>
              <a:t>:</a:t>
            </a:r>
            <a:endParaRPr lang="sr-Latn-RS" sz="2000" smtClean="0">
              <a:latin typeface="Palatino Linotype" pitchFamily="18" charset="0"/>
            </a:endParaRPr>
          </a:p>
          <a:p>
            <a:pPr marL="285750" lvl="0" indent="-285750">
              <a:buFont typeface="Wingdings" panose="05000000000000000000" pitchFamily="2" charset="2"/>
              <a:buChar char="§"/>
            </a:pPr>
            <a:endParaRPr lang="ru-RU" sz="800">
              <a:latin typeface="Palatino Linotype" pitchFamily="18" charset="0"/>
            </a:endParaRPr>
          </a:p>
          <a:p>
            <a:pPr marL="800100" lvl="1" indent="-342900">
              <a:buFont typeface="Arial" panose="020B0604020202020204" pitchFamily="34" charset="0"/>
              <a:buChar char="•"/>
            </a:pPr>
            <a:r>
              <a:rPr lang="ru-RU" sz="2000">
                <a:latin typeface="Palatino Linotype" pitchFamily="18" charset="0"/>
              </a:rPr>
              <a:t>субмукозни расцеп  </a:t>
            </a:r>
            <a:endParaRPr lang="sr-Latn-RS" sz="2000" smtClean="0">
              <a:latin typeface="Palatino Linotype" pitchFamily="18" charset="0"/>
            </a:endParaRPr>
          </a:p>
          <a:p>
            <a:pPr marL="800100" lvl="1" indent="-342900">
              <a:buFont typeface="Arial" panose="020B0604020202020204" pitchFamily="34" charset="0"/>
              <a:buChar char="•"/>
            </a:pPr>
            <a:endParaRPr lang="ru-RU" sz="800">
              <a:latin typeface="Palatino Linotype" pitchFamily="18" charset="0"/>
            </a:endParaRPr>
          </a:p>
          <a:p>
            <a:pPr marL="800100" lvl="1" indent="-342900">
              <a:buFont typeface="Arial" panose="020B0604020202020204" pitchFamily="34" charset="0"/>
              <a:buChar char="•"/>
            </a:pPr>
            <a:r>
              <a:rPr lang="ru-RU" sz="2000">
                <a:latin typeface="Palatino Linotype" pitchFamily="18" charset="0"/>
              </a:rPr>
              <a:t>инкомпенетција меког непца</a:t>
            </a:r>
            <a:br>
              <a:rPr lang="ru-RU" sz="2000">
                <a:latin typeface="Palatino Linotype" pitchFamily="18" charset="0"/>
              </a:rPr>
            </a:br>
            <a:endParaRPr lang="ru-RU" sz="2000">
              <a:latin typeface="Palatino Linotype" pitchFamily="18" charset="0"/>
            </a:endParaRPr>
          </a:p>
          <a:p>
            <a:pPr marL="285750" lvl="0" indent="-285750">
              <a:buFont typeface="Wingdings" panose="05000000000000000000" pitchFamily="2" charset="2"/>
              <a:buChar char="§"/>
            </a:pPr>
            <a:r>
              <a:rPr lang="ru-RU" sz="2000">
                <a:latin typeface="Palatino Linotype" pitchFamily="18" charset="0"/>
              </a:rPr>
              <a:t>Упутно је избегавати </a:t>
            </a:r>
            <a:r>
              <a:rPr lang="ru-RU" sz="2000" smtClean="0">
                <a:latin typeface="Palatino Linotype" pitchFamily="18" charset="0"/>
              </a:rPr>
              <a:t>аденоидектомију</a:t>
            </a:r>
            <a:r>
              <a:rPr lang="ru-RU" sz="2000">
                <a:latin typeface="Palatino Linotype" pitchFamily="18" charset="0"/>
              </a:rPr>
              <a:t/>
            </a:r>
            <a:br>
              <a:rPr lang="ru-RU" sz="2000">
                <a:latin typeface="Palatino Linotype" pitchFamily="18" charset="0"/>
              </a:rPr>
            </a:br>
            <a:endParaRPr lang="ru-RU" sz="2000">
              <a:latin typeface="Palatino Linotype" pitchFamily="18" charset="0"/>
            </a:endParaRPr>
          </a:p>
          <a:p>
            <a:pPr marL="285750" lvl="0" indent="-285750">
              <a:buFont typeface="Wingdings" panose="05000000000000000000" pitchFamily="2" charset="2"/>
              <a:buChar char="§"/>
            </a:pPr>
            <a:r>
              <a:rPr lang="ru-RU" sz="2000" b="1" smtClean="0">
                <a:latin typeface="Palatino Linotype" pitchFamily="18" charset="0"/>
              </a:rPr>
              <a:t>Дијагноза: </a:t>
            </a:r>
            <a:r>
              <a:rPr lang="ru-RU" sz="2000">
                <a:latin typeface="Palatino Linotype" pitchFamily="18" charset="0"/>
              </a:rPr>
              <a:t>анамнеза и орофаринкгоскопија</a:t>
            </a:r>
            <a:br>
              <a:rPr lang="ru-RU" sz="2000">
                <a:latin typeface="Palatino Linotype" pitchFamily="18" charset="0"/>
              </a:rPr>
            </a:br>
            <a:endParaRPr lang="ru-RU" sz="2000">
              <a:latin typeface="Palatino Linotype" pitchFamily="18" charset="0"/>
            </a:endParaRPr>
          </a:p>
          <a:p>
            <a:pPr marL="285750" lvl="0" indent="-285750">
              <a:buFont typeface="Wingdings" panose="05000000000000000000" pitchFamily="2" charset="2"/>
              <a:buChar char="§"/>
            </a:pPr>
            <a:r>
              <a:rPr lang="ru-RU" sz="2000" b="1">
                <a:latin typeface="Palatino Linotype" pitchFamily="18" charset="0"/>
              </a:rPr>
              <a:t>Терапија:</a:t>
            </a:r>
            <a:r>
              <a:rPr lang="ru-RU" sz="2000">
                <a:latin typeface="Palatino Linotype" pitchFamily="18" charset="0"/>
              </a:rPr>
              <a:t> хируршка (палатопластика) – код потпуног </a:t>
            </a:r>
            <a:r>
              <a:rPr lang="ru-RU" sz="2000" smtClean="0">
                <a:latin typeface="Palatino Linotype" pitchFamily="18" charset="0"/>
              </a:rPr>
              <a:t>расцепа</a:t>
            </a:r>
            <a:endParaRPr lang="sr-Latn-RS" sz="2000" smtClean="0">
              <a:latin typeface="Palatino Linotype" pitchFamily="18" charset="0"/>
            </a:endParaRPr>
          </a:p>
          <a:p>
            <a:pPr marL="285750" lvl="0" indent="-285750">
              <a:buFont typeface="Wingdings" panose="05000000000000000000" pitchFamily="2" charset="2"/>
              <a:buChar char="§"/>
            </a:pPr>
            <a:endParaRPr lang="ru-RU" sz="800">
              <a:latin typeface="Palatino Linotype" pitchFamily="18" charset="0"/>
            </a:endParaRPr>
          </a:p>
          <a:p>
            <a:pPr marL="800100" lvl="1" indent="-342900">
              <a:buFont typeface="Arial" panose="020B0604020202020204" pitchFamily="34" charset="0"/>
              <a:buChar char="•"/>
            </a:pPr>
            <a:r>
              <a:rPr lang="ru-RU" sz="2000">
                <a:latin typeface="Palatino Linotype" pitchFamily="18" charset="0"/>
              </a:rPr>
              <a:t>Изводи се у неколико </a:t>
            </a:r>
            <a:r>
              <a:rPr lang="ru-RU" sz="2000" smtClean="0">
                <a:latin typeface="Palatino Linotype" pitchFamily="18" charset="0"/>
              </a:rPr>
              <a:t>фаза</a:t>
            </a:r>
            <a:endParaRPr lang="sr-Latn-RS" sz="2000" smtClean="0">
              <a:latin typeface="Palatino Linotype" pitchFamily="18" charset="0"/>
            </a:endParaRPr>
          </a:p>
          <a:p>
            <a:pPr marL="742950" lvl="1" indent="-285750">
              <a:buFont typeface="Arial" panose="020B0604020202020204" pitchFamily="34" charset="0"/>
              <a:buChar char="•"/>
            </a:pPr>
            <a:endParaRPr lang="ru-RU" sz="800">
              <a:latin typeface="Palatino Linotype" pitchFamily="18" charset="0"/>
            </a:endParaRPr>
          </a:p>
          <a:p>
            <a:pPr marL="800100" lvl="1" indent="-342900">
              <a:buFont typeface="Arial" panose="020B0604020202020204" pitchFamily="34" charset="0"/>
              <a:buChar char="•"/>
            </a:pPr>
            <a:r>
              <a:rPr lang="ru-RU" sz="2000">
                <a:latin typeface="Palatino Linotype" pitchFamily="18" charset="0"/>
              </a:rPr>
              <a:t>Са целокупним терапијским третманом треба завршити до поласка детета у школу</a:t>
            </a:r>
          </a:p>
          <a:p>
            <a:pPr lvl="1"/>
            <a:endParaRPr lang="sr-Cyrl-RS" sz="2000">
              <a:latin typeface="Palatino Linotype" pitchFamily="18" charset="0"/>
            </a:endParaRPr>
          </a:p>
          <a:p>
            <a:pPr marL="800100" lvl="1" indent="-342900">
              <a:buFont typeface="Arial" panose="020B0604020202020204" pitchFamily="34" charset="0"/>
              <a:buChar char="•"/>
            </a:pPr>
            <a:endParaRPr lang="sr-Cyrl-RS" sz="2000" dirty="0">
              <a:latin typeface="Palatino Linotype" pitchFamily="18" charset="0"/>
            </a:endParaRPr>
          </a:p>
          <a:p>
            <a:pPr marL="800100" lvl="1" indent="-342900">
              <a:buFont typeface="Arial" panose="020B0604020202020204" pitchFamily="34" charset="0"/>
              <a:buChar char="•"/>
            </a:pPr>
            <a:endParaRPr lang="sr-Cyrl-RS" sz="2000" dirty="0">
              <a:latin typeface="Palatino Linotype" pitchFamily="18" charset="0"/>
            </a:endParaRPr>
          </a:p>
          <a:p>
            <a:pPr marL="800100" lvl="1" indent="-342900">
              <a:buFont typeface="Wingdings" panose="05000000000000000000" pitchFamily="2" charset="2"/>
              <a:buChar char="§"/>
            </a:pPr>
            <a:endParaRPr lang="sr-Cyrl-RS" sz="2000">
              <a:latin typeface="Palatino Linotype" pitchFamily="18" charset="0"/>
            </a:endParaRPr>
          </a:p>
        </p:txBody>
      </p:sp>
    </p:spTree>
    <p:extLst>
      <p:ext uri="{BB962C8B-B14F-4D97-AF65-F5344CB8AC3E}">
        <p14:creationId xmlns:p14="http://schemas.microsoft.com/office/powerpoint/2010/main" val="351899884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0" y="76200"/>
            <a:ext cx="9144000" cy="838200"/>
          </a:xfrm>
          <a:prstGeom prst="rect">
            <a:avLst/>
          </a:prstGeom>
          <a:noFill/>
          <a:ln>
            <a:noFill/>
            <a:headEnd/>
            <a:tailEnd/>
          </a:ln>
          <a:effectLst>
            <a:innerShdw blurRad="1270000">
              <a:prstClr val="black"/>
            </a:innerShdw>
          </a:effectLst>
        </p:spPr>
        <p:style>
          <a:lnRef idx="1">
            <a:schemeClr val="accent5"/>
          </a:lnRef>
          <a:fillRef idx="3">
            <a:schemeClr val="accent5"/>
          </a:fillRef>
          <a:effectRef idx="2">
            <a:schemeClr val="accent5"/>
          </a:effectRef>
          <a:fontRef idx="minor">
            <a:schemeClr val="lt1"/>
          </a:fontRef>
        </p:style>
        <p:txBody>
          <a:bodyPr anchor="ctr"/>
          <a:lstStyle/>
          <a:p>
            <a:pPr algn="ctr">
              <a:spcBef>
                <a:spcPct val="0"/>
              </a:spcBef>
              <a:defRPr/>
            </a:pPr>
            <a:r>
              <a:rPr lang="ru-RU" sz="3500" b="1">
                <a:solidFill>
                  <a:srgbClr val="000099"/>
                </a:solidFill>
                <a:latin typeface="Palatino Linotype" pitchFamily="18" charset="0"/>
              </a:rPr>
              <a:t>Расцепи усне, вилице и непца (</a:t>
            </a:r>
            <a:r>
              <a:rPr lang="en-US" sz="3500" b="1">
                <a:solidFill>
                  <a:srgbClr val="000099"/>
                </a:solidFill>
                <a:latin typeface="Palatino Linotype" pitchFamily="18" charset="0"/>
              </a:rPr>
              <a:t>cheilo-gnato-palatoshisis)</a:t>
            </a:r>
          </a:p>
        </p:txBody>
      </p:sp>
      <p:sp>
        <p:nvSpPr>
          <p:cNvPr id="4" name="Rectangle 3"/>
          <p:cNvSpPr/>
          <p:nvPr/>
        </p:nvSpPr>
        <p:spPr>
          <a:xfrm>
            <a:off x="3212327" y="6581001"/>
            <a:ext cx="5628861" cy="276999"/>
          </a:xfrm>
          <a:prstGeom prst="rect">
            <a:avLst/>
          </a:prstGeom>
        </p:spPr>
        <p:txBody>
          <a:bodyPr wrap="square">
            <a:spAutoFit/>
          </a:bodyPr>
          <a:lstStyle/>
          <a:p>
            <a:pPr algn="r"/>
            <a:endParaRPr lang="en-US" sz="1200" i="1" dirty="0">
              <a:latin typeface="Palatino Linotype" panose="02040502050505030304" pitchFamily="18" charset="0"/>
            </a:endParaRPr>
          </a:p>
        </p:txBody>
      </p:sp>
      <p:sp>
        <p:nvSpPr>
          <p:cNvPr id="3" name="Rectangle 2"/>
          <p:cNvSpPr/>
          <p:nvPr/>
        </p:nvSpPr>
        <p:spPr>
          <a:xfrm>
            <a:off x="228600" y="1143000"/>
            <a:ext cx="8839200" cy="6863417"/>
          </a:xfrm>
          <a:prstGeom prst="rect">
            <a:avLst/>
          </a:prstGeom>
        </p:spPr>
        <p:txBody>
          <a:bodyPr wrap="square">
            <a:spAutoFit/>
          </a:bodyPr>
          <a:lstStyle/>
          <a:p>
            <a:pPr marL="285750" lvl="0" indent="-285750">
              <a:buFont typeface="Wingdings" panose="05000000000000000000" pitchFamily="2" charset="2"/>
              <a:buChar char="§"/>
            </a:pPr>
            <a:endParaRPr lang="ru-RU" sz="2000" smtClean="0">
              <a:latin typeface="Palatino Linotype" pitchFamily="18" charset="0"/>
            </a:endParaRPr>
          </a:p>
          <a:p>
            <a:pPr marL="285750" lvl="0" indent="-285750">
              <a:buFont typeface="Wingdings" panose="05000000000000000000" pitchFamily="2" charset="2"/>
              <a:buChar char="§"/>
            </a:pPr>
            <a:r>
              <a:rPr lang="ru-RU" sz="2000" b="1">
                <a:latin typeface="Palatino Linotype" pitchFamily="18" charset="0"/>
              </a:rPr>
              <a:t>Прва фаза </a:t>
            </a:r>
            <a:r>
              <a:rPr lang="ru-RU" sz="2000">
                <a:latin typeface="Palatino Linotype" pitchFamily="18" charset="0"/>
              </a:rPr>
              <a:t>– корективно-конзервативна</a:t>
            </a:r>
          </a:p>
          <a:p>
            <a:pPr marL="800100" lvl="1" indent="-342900">
              <a:buFont typeface="Arial" panose="020B0604020202020204" pitchFamily="34" charset="0"/>
              <a:buChar char="•"/>
            </a:pPr>
            <a:r>
              <a:rPr lang="ru-RU" sz="2000">
                <a:latin typeface="Palatino Linotype" pitchFamily="18" charset="0"/>
              </a:rPr>
              <a:t>Примењује се у првим данима након рођења детета</a:t>
            </a:r>
          </a:p>
          <a:p>
            <a:pPr marL="800100" lvl="1" indent="-342900">
              <a:buFont typeface="Arial" panose="020B0604020202020204" pitchFamily="34" charset="0"/>
              <a:buChar char="•"/>
            </a:pPr>
            <a:r>
              <a:rPr lang="ru-RU" sz="2000">
                <a:latin typeface="Palatino Linotype" pitchFamily="18" charset="0"/>
              </a:rPr>
              <a:t>Индикована је код истуреног положаја премаксиле</a:t>
            </a:r>
          </a:p>
          <a:p>
            <a:pPr marL="800100" lvl="1" indent="-342900">
              <a:buFont typeface="Arial" panose="020B0604020202020204" pitchFamily="34" charset="0"/>
              <a:buChar char="•"/>
            </a:pPr>
            <a:r>
              <a:rPr lang="ru-RU" sz="2000">
                <a:latin typeface="Palatino Linotype" pitchFamily="18" charset="0"/>
              </a:rPr>
              <a:t>Циљ – вратити премаксилу у анатомску позицију</a:t>
            </a:r>
          </a:p>
          <a:p>
            <a:pPr marL="800100" lvl="1" indent="-342900">
              <a:buFont typeface="Arial" panose="020B0604020202020204" pitchFamily="34" charset="0"/>
              <a:buChar char="•"/>
            </a:pPr>
            <a:r>
              <a:rPr lang="ru-RU" sz="2000">
                <a:latin typeface="Palatino Linotype" pitchFamily="18" charset="0"/>
              </a:rPr>
              <a:t>Пласирање оптуратора (одваја носну од усне дупље</a:t>
            </a:r>
            <a:r>
              <a:rPr lang="ru-RU" sz="2000" smtClean="0">
                <a:latin typeface="Palatino Linotype" pitchFamily="18" charset="0"/>
              </a:rPr>
              <a:t>)</a:t>
            </a:r>
            <a:endParaRPr lang="sr-Latn-RS" sz="2000" smtClean="0">
              <a:latin typeface="Palatino Linotype" pitchFamily="18" charset="0"/>
            </a:endParaRPr>
          </a:p>
          <a:p>
            <a:pPr marL="800100" lvl="1" indent="-342900">
              <a:buFont typeface="Arial" panose="020B0604020202020204" pitchFamily="34" charset="0"/>
              <a:buChar char="•"/>
            </a:pPr>
            <a:endParaRPr lang="ru-RU" sz="2000">
              <a:latin typeface="Palatino Linotype" pitchFamily="18" charset="0"/>
            </a:endParaRPr>
          </a:p>
          <a:p>
            <a:pPr marL="285750" lvl="0" indent="-285750">
              <a:buFont typeface="Wingdings" panose="05000000000000000000" pitchFamily="2" charset="2"/>
              <a:buChar char="§"/>
            </a:pPr>
            <a:r>
              <a:rPr lang="ru-RU" sz="2000" b="1">
                <a:latin typeface="Palatino Linotype" pitchFamily="18" charset="0"/>
              </a:rPr>
              <a:t>Друга фаза </a:t>
            </a:r>
            <a:r>
              <a:rPr lang="ru-RU" sz="2000">
                <a:latin typeface="Palatino Linotype" pitchFamily="18" charset="0"/>
              </a:rPr>
              <a:t>– збрињавање расцепа горње уснице</a:t>
            </a:r>
          </a:p>
          <a:p>
            <a:pPr marL="800100" lvl="1" indent="-342900">
              <a:buFont typeface="Arial" panose="020B0604020202020204" pitchFamily="34" charset="0"/>
              <a:buChar char="•"/>
            </a:pPr>
            <a:r>
              <a:rPr lang="ru-RU" sz="2000">
                <a:latin typeface="Palatino Linotype" pitchFamily="18" charset="0"/>
              </a:rPr>
              <a:t>Најчешће се изводи у 6 месецу </a:t>
            </a:r>
            <a:r>
              <a:rPr lang="ru-RU" sz="2000" smtClean="0">
                <a:latin typeface="Palatino Linotype" pitchFamily="18" charset="0"/>
              </a:rPr>
              <a:t>живота</a:t>
            </a:r>
            <a:endParaRPr lang="sr-Latn-RS" sz="2000" smtClean="0">
              <a:latin typeface="Palatino Linotype" pitchFamily="18" charset="0"/>
            </a:endParaRPr>
          </a:p>
          <a:p>
            <a:pPr marL="742950" lvl="1" indent="-285750">
              <a:buFont typeface="Wingdings" panose="05000000000000000000" pitchFamily="2" charset="2"/>
              <a:buChar char="§"/>
            </a:pPr>
            <a:endParaRPr lang="ru-RU" sz="2000">
              <a:latin typeface="Palatino Linotype" pitchFamily="18" charset="0"/>
            </a:endParaRPr>
          </a:p>
          <a:p>
            <a:pPr marL="285750" lvl="0" indent="-285750">
              <a:buFont typeface="Wingdings" panose="05000000000000000000" pitchFamily="2" charset="2"/>
              <a:buChar char="§"/>
            </a:pPr>
            <a:r>
              <a:rPr lang="ru-RU" sz="2000" b="1">
                <a:latin typeface="Palatino Linotype" pitchFamily="18" charset="0"/>
              </a:rPr>
              <a:t>Трећа фаза </a:t>
            </a:r>
            <a:r>
              <a:rPr lang="ru-RU" sz="2000">
                <a:latin typeface="Palatino Linotype" pitchFamily="18" charset="0"/>
              </a:rPr>
              <a:t>– оперативни захват на меком непцу</a:t>
            </a:r>
          </a:p>
          <a:p>
            <a:pPr marL="800100" lvl="1" indent="-342900">
              <a:buFont typeface="Arial" panose="020B0604020202020204" pitchFamily="34" charset="0"/>
              <a:buChar char="•"/>
            </a:pPr>
            <a:r>
              <a:rPr lang="ru-RU" sz="2000">
                <a:latin typeface="Palatino Linotype" pitchFamily="18" charset="0"/>
              </a:rPr>
              <a:t>Најчешће се изводи у периоду од 18-24 месеца </a:t>
            </a:r>
            <a:r>
              <a:rPr lang="ru-RU" sz="2000" smtClean="0">
                <a:latin typeface="Palatino Linotype" pitchFamily="18" charset="0"/>
              </a:rPr>
              <a:t>живота</a:t>
            </a:r>
            <a:endParaRPr lang="sr-Latn-RS" sz="2000" smtClean="0">
              <a:latin typeface="Palatino Linotype" pitchFamily="18" charset="0"/>
            </a:endParaRPr>
          </a:p>
          <a:p>
            <a:pPr marL="742950" lvl="1" indent="-285750">
              <a:buFont typeface="Wingdings" panose="05000000000000000000" pitchFamily="2" charset="2"/>
              <a:buChar char="§"/>
            </a:pPr>
            <a:endParaRPr lang="ru-RU" sz="2000">
              <a:latin typeface="Palatino Linotype" pitchFamily="18" charset="0"/>
            </a:endParaRPr>
          </a:p>
          <a:p>
            <a:pPr marL="285750" lvl="0" indent="-285750">
              <a:buFont typeface="Wingdings" panose="05000000000000000000" pitchFamily="2" charset="2"/>
              <a:buChar char="§"/>
            </a:pPr>
            <a:r>
              <a:rPr lang="ru-RU" sz="2000" b="1">
                <a:latin typeface="Palatino Linotype" pitchFamily="18" charset="0"/>
              </a:rPr>
              <a:t>Четврта фаза </a:t>
            </a:r>
            <a:r>
              <a:rPr lang="ru-RU" sz="2000">
                <a:latin typeface="Palatino Linotype" pitchFamily="18" charset="0"/>
              </a:rPr>
              <a:t>– затварање тврдог непца</a:t>
            </a:r>
          </a:p>
          <a:p>
            <a:pPr marL="800100" lvl="1" indent="-342900">
              <a:buFont typeface="Arial" panose="020B0604020202020204" pitchFamily="34" charset="0"/>
              <a:buChar char="•"/>
            </a:pPr>
            <a:r>
              <a:rPr lang="ru-RU" sz="2000">
                <a:latin typeface="Palatino Linotype" pitchFamily="18" charset="0"/>
              </a:rPr>
              <a:t>Најчешће се изводи у периоду од 5-7 године </a:t>
            </a:r>
            <a:r>
              <a:rPr lang="ru-RU" sz="2000" smtClean="0">
                <a:latin typeface="Palatino Linotype" pitchFamily="18" charset="0"/>
              </a:rPr>
              <a:t>живота</a:t>
            </a:r>
            <a:endParaRPr lang="sr-Latn-RS" sz="2000" smtClean="0">
              <a:latin typeface="Palatino Linotype" pitchFamily="18" charset="0"/>
            </a:endParaRPr>
          </a:p>
          <a:p>
            <a:pPr marL="742950" lvl="1" indent="-285750">
              <a:buFont typeface="Wingdings" panose="05000000000000000000" pitchFamily="2" charset="2"/>
              <a:buChar char="§"/>
            </a:pPr>
            <a:endParaRPr lang="ru-RU" sz="2000">
              <a:latin typeface="Palatino Linotype" pitchFamily="18" charset="0"/>
            </a:endParaRPr>
          </a:p>
          <a:p>
            <a:pPr marL="285750" lvl="0" indent="-285750">
              <a:buFont typeface="Wingdings" panose="05000000000000000000" pitchFamily="2" charset="2"/>
              <a:buChar char="§"/>
            </a:pPr>
            <a:r>
              <a:rPr lang="ru-RU" sz="2000">
                <a:latin typeface="Palatino Linotype" pitchFamily="18" charset="0"/>
              </a:rPr>
              <a:t>Између последње две фазе спроводи се фонијатријско-логопедски третман којим се избегава уњкав и неразумљив говор</a:t>
            </a:r>
          </a:p>
          <a:p>
            <a:pPr lvl="1"/>
            <a:endParaRPr lang="sr-Cyrl-RS" sz="2000">
              <a:latin typeface="Palatino Linotype" pitchFamily="18" charset="0"/>
            </a:endParaRPr>
          </a:p>
          <a:p>
            <a:pPr marL="800100" lvl="1" indent="-342900">
              <a:buFont typeface="Arial" panose="020B0604020202020204" pitchFamily="34" charset="0"/>
              <a:buChar char="•"/>
            </a:pPr>
            <a:endParaRPr lang="sr-Cyrl-RS" sz="2000" dirty="0">
              <a:latin typeface="Palatino Linotype" pitchFamily="18" charset="0"/>
            </a:endParaRPr>
          </a:p>
          <a:p>
            <a:pPr marL="800100" lvl="1" indent="-342900">
              <a:buFont typeface="Arial" panose="020B0604020202020204" pitchFamily="34" charset="0"/>
              <a:buChar char="•"/>
            </a:pPr>
            <a:endParaRPr lang="sr-Cyrl-RS" sz="2000" dirty="0">
              <a:latin typeface="Palatino Linotype" pitchFamily="18" charset="0"/>
            </a:endParaRPr>
          </a:p>
          <a:p>
            <a:pPr marL="800100" lvl="1" indent="-342900">
              <a:buFont typeface="Wingdings" panose="05000000000000000000" pitchFamily="2" charset="2"/>
              <a:buChar char="§"/>
            </a:pPr>
            <a:endParaRPr lang="sr-Cyrl-RS" sz="2000">
              <a:latin typeface="Palatino Linotype" pitchFamily="18" charset="0"/>
            </a:endParaRPr>
          </a:p>
        </p:txBody>
      </p:sp>
    </p:spTree>
    <p:extLst>
      <p:ext uri="{BB962C8B-B14F-4D97-AF65-F5344CB8AC3E}">
        <p14:creationId xmlns:p14="http://schemas.microsoft.com/office/powerpoint/2010/main" val="357775635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0" y="76200"/>
            <a:ext cx="9144000" cy="838200"/>
          </a:xfrm>
          <a:prstGeom prst="rect">
            <a:avLst/>
          </a:prstGeom>
          <a:noFill/>
          <a:ln>
            <a:noFill/>
            <a:headEnd/>
            <a:tailEnd/>
          </a:ln>
          <a:effectLst>
            <a:innerShdw blurRad="1270000">
              <a:prstClr val="black"/>
            </a:innerShdw>
          </a:effectLst>
        </p:spPr>
        <p:style>
          <a:lnRef idx="1">
            <a:schemeClr val="accent5"/>
          </a:lnRef>
          <a:fillRef idx="3">
            <a:schemeClr val="accent5"/>
          </a:fillRef>
          <a:effectRef idx="2">
            <a:schemeClr val="accent5"/>
          </a:effectRef>
          <a:fontRef idx="minor">
            <a:schemeClr val="lt1"/>
          </a:fontRef>
        </p:style>
        <p:txBody>
          <a:bodyPr anchor="ctr"/>
          <a:lstStyle/>
          <a:p>
            <a:pPr algn="ctr">
              <a:spcBef>
                <a:spcPct val="0"/>
              </a:spcBef>
              <a:defRPr/>
            </a:pPr>
            <a:r>
              <a:rPr lang="ru-RU" sz="3500" b="1">
                <a:solidFill>
                  <a:schemeClr val="tx1"/>
                </a:solidFill>
                <a:latin typeface="Palatino Linotype" pitchFamily="18" charset="0"/>
              </a:rPr>
              <a:t>Непотпуни (окултни) расцеп меког непца</a:t>
            </a:r>
          </a:p>
        </p:txBody>
      </p:sp>
      <p:sp>
        <p:nvSpPr>
          <p:cNvPr id="4" name="Rectangle 3"/>
          <p:cNvSpPr/>
          <p:nvPr/>
        </p:nvSpPr>
        <p:spPr>
          <a:xfrm>
            <a:off x="3212327" y="6581001"/>
            <a:ext cx="5628861" cy="276999"/>
          </a:xfrm>
          <a:prstGeom prst="rect">
            <a:avLst/>
          </a:prstGeom>
        </p:spPr>
        <p:txBody>
          <a:bodyPr wrap="square">
            <a:spAutoFit/>
          </a:bodyPr>
          <a:lstStyle/>
          <a:p>
            <a:pPr algn="r"/>
            <a:endParaRPr lang="en-US" sz="1200" i="1" dirty="0">
              <a:latin typeface="Palatino Linotype" panose="02040502050505030304" pitchFamily="18" charset="0"/>
            </a:endParaRPr>
          </a:p>
        </p:txBody>
      </p:sp>
      <p:pic>
        <p:nvPicPr>
          <p:cNvPr id="5" name="Content Placeholder 3" descr="surg_palatesubmucous[1].jpg"/>
          <p:cNvPicPr>
            <a:picLocks noGrp="1" noChangeAspect="1"/>
          </p:cNvPicPr>
          <p:nvPr>
            <p:ph sz="quarter" idx="1"/>
          </p:nvPr>
        </p:nvPicPr>
        <p:blipFill>
          <a:blip r:embed="rId2"/>
          <a:srcRect/>
          <a:stretch>
            <a:fillRect/>
          </a:stretch>
        </p:blipFill>
        <p:spPr>
          <a:xfrm>
            <a:off x="2743200" y="1828800"/>
            <a:ext cx="3396574" cy="3821147"/>
          </a:xfrm>
        </p:spPr>
      </p:pic>
    </p:spTree>
    <p:extLst>
      <p:ext uri="{BB962C8B-B14F-4D97-AF65-F5344CB8AC3E}">
        <p14:creationId xmlns:p14="http://schemas.microsoft.com/office/powerpoint/2010/main" val="385369699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0" y="76200"/>
            <a:ext cx="9144000" cy="838200"/>
          </a:xfrm>
          <a:prstGeom prst="rect">
            <a:avLst/>
          </a:prstGeom>
          <a:noFill/>
          <a:ln>
            <a:noFill/>
            <a:headEnd/>
            <a:tailEnd/>
          </a:ln>
          <a:effectLst>
            <a:innerShdw blurRad="1270000">
              <a:prstClr val="black"/>
            </a:innerShdw>
          </a:effectLst>
        </p:spPr>
        <p:style>
          <a:lnRef idx="1">
            <a:schemeClr val="accent5"/>
          </a:lnRef>
          <a:fillRef idx="3">
            <a:schemeClr val="accent5"/>
          </a:fillRef>
          <a:effectRef idx="2">
            <a:schemeClr val="accent5"/>
          </a:effectRef>
          <a:fontRef idx="minor">
            <a:schemeClr val="lt1"/>
          </a:fontRef>
        </p:style>
        <p:txBody>
          <a:bodyPr anchor="ctr"/>
          <a:lstStyle/>
          <a:p>
            <a:pPr algn="ctr">
              <a:spcBef>
                <a:spcPct val="0"/>
              </a:spcBef>
              <a:defRPr/>
            </a:pPr>
            <a:r>
              <a:rPr lang="ru-RU" sz="3500" b="1">
                <a:solidFill>
                  <a:schemeClr val="tx1"/>
                </a:solidFill>
                <a:latin typeface="Palatino Linotype" pitchFamily="18" charset="0"/>
              </a:rPr>
              <a:t>Увула бифида</a:t>
            </a:r>
          </a:p>
        </p:txBody>
      </p:sp>
      <p:sp>
        <p:nvSpPr>
          <p:cNvPr id="4" name="Rectangle 3"/>
          <p:cNvSpPr/>
          <p:nvPr/>
        </p:nvSpPr>
        <p:spPr>
          <a:xfrm>
            <a:off x="3212327" y="6581001"/>
            <a:ext cx="5628861" cy="276999"/>
          </a:xfrm>
          <a:prstGeom prst="rect">
            <a:avLst/>
          </a:prstGeom>
        </p:spPr>
        <p:txBody>
          <a:bodyPr wrap="square">
            <a:spAutoFit/>
          </a:bodyPr>
          <a:lstStyle/>
          <a:p>
            <a:pPr algn="r"/>
            <a:endParaRPr lang="en-US" sz="1200" i="1" dirty="0">
              <a:latin typeface="Palatino Linotype" panose="02040502050505030304" pitchFamily="18" charset="0"/>
            </a:endParaRPr>
          </a:p>
        </p:txBody>
      </p:sp>
      <p:pic>
        <p:nvPicPr>
          <p:cNvPr id="6" name="Content Placeholder 5" descr="366364225_c154fe2365_s[1].jpg"/>
          <p:cNvPicPr>
            <a:picLocks noGrp="1" noChangeAspect="1"/>
          </p:cNvPicPr>
          <p:nvPr>
            <p:ph sz="quarter" idx="1"/>
          </p:nvPr>
        </p:nvPicPr>
        <p:blipFill>
          <a:blip r:embed="rId2"/>
          <a:srcRect/>
          <a:stretch>
            <a:fillRect/>
          </a:stretch>
        </p:blipFill>
        <p:spPr>
          <a:xfrm>
            <a:off x="762000" y="1905000"/>
            <a:ext cx="3583020" cy="3583020"/>
          </a:xfrm>
        </p:spPr>
      </p:pic>
      <p:pic>
        <p:nvPicPr>
          <p:cNvPr id="7" name="Content Placeholder 5" descr="15654328_78588f1237_s[1].jpg"/>
          <p:cNvPicPr>
            <a:picLocks noChangeAspect="1"/>
          </p:cNvPicPr>
          <p:nvPr/>
        </p:nvPicPr>
        <p:blipFill>
          <a:blip r:embed="rId3"/>
          <a:srcRect/>
          <a:stretch>
            <a:fillRect/>
          </a:stretch>
        </p:blipFill>
        <p:spPr bwMode="auto">
          <a:xfrm>
            <a:off x="4762528" y="1905000"/>
            <a:ext cx="3581400" cy="3581400"/>
          </a:xfrm>
          <a:prstGeom prst="rect">
            <a:avLst/>
          </a:prstGeom>
          <a:noFill/>
          <a:ln w="9525">
            <a:noFill/>
            <a:miter lim="800000"/>
            <a:headEnd/>
            <a:tailEnd/>
          </a:ln>
        </p:spPr>
      </p:pic>
    </p:spTree>
    <p:extLst>
      <p:ext uri="{BB962C8B-B14F-4D97-AF65-F5344CB8AC3E}">
        <p14:creationId xmlns:p14="http://schemas.microsoft.com/office/powerpoint/2010/main" val="51221389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0" y="76200"/>
            <a:ext cx="9144000" cy="838200"/>
          </a:xfrm>
          <a:prstGeom prst="rect">
            <a:avLst/>
          </a:prstGeom>
          <a:noFill/>
          <a:ln>
            <a:noFill/>
            <a:headEnd/>
            <a:tailEnd/>
          </a:ln>
          <a:effectLst>
            <a:innerShdw blurRad="1270000">
              <a:prstClr val="black"/>
            </a:innerShdw>
          </a:effectLst>
        </p:spPr>
        <p:style>
          <a:lnRef idx="1">
            <a:schemeClr val="accent5"/>
          </a:lnRef>
          <a:fillRef idx="3">
            <a:schemeClr val="accent5"/>
          </a:fillRef>
          <a:effectRef idx="2">
            <a:schemeClr val="accent5"/>
          </a:effectRef>
          <a:fontRef idx="minor">
            <a:schemeClr val="lt1"/>
          </a:fontRef>
        </p:style>
        <p:txBody>
          <a:bodyPr anchor="ctr"/>
          <a:lstStyle/>
          <a:p>
            <a:pPr algn="ctr">
              <a:spcBef>
                <a:spcPct val="0"/>
              </a:spcBef>
              <a:defRPr/>
            </a:pPr>
            <a:r>
              <a:rPr lang="ru-RU" sz="3500" b="1">
                <a:solidFill>
                  <a:schemeClr val="tx1"/>
                </a:solidFill>
                <a:latin typeface="Palatino Linotype" pitchFamily="18" charset="0"/>
              </a:rPr>
              <a:t>Потуни расцеп – шематски приказ</a:t>
            </a:r>
          </a:p>
        </p:txBody>
      </p:sp>
      <p:sp>
        <p:nvSpPr>
          <p:cNvPr id="4" name="Rectangle 3"/>
          <p:cNvSpPr/>
          <p:nvPr/>
        </p:nvSpPr>
        <p:spPr>
          <a:xfrm>
            <a:off x="3212327" y="6581001"/>
            <a:ext cx="5628861" cy="276999"/>
          </a:xfrm>
          <a:prstGeom prst="rect">
            <a:avLst/>
          </a:prstGeom>
        </p:spPr>
        <p:txBody>
          <a:bodyPr wrap="square">
            <a:spAutoFit/>
          </a:bodyPr>
          <a:lstStyle/>
          <a:p>
            <a:pPr algn="r"/>
            <a:endParaRPr lang="en-US" sz="1200" i="1" dirty="0">
              <a:latin typeface="Palatino Linotype" panose="02040502050505030304" pitchFamily="18" charset="0"/>
            </a:endParaRPr>
          </a:p>
        </p:txBody>
      </p:sp>
      <p:pic>
        <p:nvPicPr>
          <p:cNvPr id="9" name="Picture Placeholder 4" descr="palatoschisis 2.jpg"/>
          <p:cNvPicPr>
            <a:picLocks noGrp="1" noChangeAspect="1"/>
          </p:cNvPicPr>
          <p:nvPr>
            <p:ph sz="quarter" idx="1"/>
          </p:nvPr>
        </p:nvPicPr>
        <p:blipFill>
          <a:blip r:embed="rId2"/>
          <a:srcRect l="12192" r="12192" b="7985"/>
          <a:stretch>
            <a:fillRect/>
          </a:stretch>
        </p:blipFill>
        <p:spPr>
          <a:xfrm>
            <a:off x="1996594" y="1828800"/>
            <a:ext cx="5150811" cy="3554603"/>
          </a:xfrm>
          <a:ln w="38100">
            <a:solidFill>
              <a:schemeClr val="accent1"/>
            </a:solidFill>
          </a:ln>
        </p:spPr>
      </p:pic>
    </p:spTree>
    <p:extLst>
      <p:ext uri="{BB962C8B-B14F-4D97-AF65-F5344CB8AC3E}">
        <p14:creationId xmlns:p14="http://schemas.microsoft.com/office/powerpoint/2010/main" val="207223675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0" y="0"/>
            <a:ext cx="9144000" cy="1066800"/>
          </a:xfrm>
          <a:prstGeom prst="rect">
            <a:avLst/>
          </a:prstGeom>
          <a:gradFill>
            <a:gsLst>
              <a:gs pos="0">
                <a:srgbClr val="183457">
                  <a:lumMod val="75000"/>
                </a:srgbClr>
              </a:gs>
              <a:gs pos="50000">
                <a:schemeClr val="accent1">
                  <a:lumMod val="75000"/>
                  <a:shade val="67500"/>
                  <a:satMod val="115000"/>
                </a:schemeClr>
              </a:gs>
              <a:gs pos="100000">
                <a:schemeClr val="accent1">
                  <a:lumMod val="75000"/>
                  <a:shade val="100000"/>
                  <a:satMod val="115000"/>
                </a:schemeClr>
              </a:gs>
            </a:gsLst>
            <a:lin ang="0" scaled="1"/>
          </a:gradFill>
          <a:ln>
            <a:noFill/>
            <a:headEnd/>
            <a:tailEnd/>
          </a:ln>
          <a:effectLst>
            <a:innerShdw blurRad="1270000">
              <a:prstClr val="black"/>
            </a:innerShdw>
          </a:effectLst>
        </p:spPr>
        <p:style>
          <a:lnRef idx="1">
            <a:schemeClr val="accent5"/>
          </a:lnRef>
          <a:fillRef idx="3">
            <a:schemeClr val="accent5"/>
          </a:fillRef>
          <a:effectRef idx="2">
            <a:schemeClr val="accent5"/>
          </a:effectRef>
          <a:fontRef idx="minor">
            <a:schemeClr val="lt1"/>
          </a:fontRef>
        </p:style>
        <p:txBody>
          <a:bodyPr anchor="ctr"/>
          <a:lstStyle/>
          <a:p>
            <a:pPr algn="ctr">
              <a:spcBef>
                <a:spcPct val="0"/>
              </a:spcBef>
              <a:defRPr/>
            </a:pPr>
            <a:r>
              <a:rPr lang="ru-RU" sz="3500" b="1">
                <a:solidFill>
                  <a:schemeClr val="bg1"/>
                </a:solidFill>
                <a:latin typeface="Palatino Linotype" pitchFamily="18" charset="0"/>
              </a:rPr>
              <a:t>Конгениталне малформације врата</a:t>
            </a:r>
          </a:p>
        </p:txBody>
      </p:sp>
      <p:sp>
        <p:nvSpPr>
          <p:cNvPr id="3" name="Rectangle 2"/>
          <p:cNvSpPr/>
          <p:nvPr/>
        </p:nvSpPr>
        <p:spPr>
          <a:xfrm>
            <a:off x="228600" y="1295400"/>
            <a:ext cx="8839200" cy="6063198"/>
          </a:xfrm>
          <a:prstGeom prst="rect">
            <a:avLst/>
          </a:prstGeom>
        </p:spPr>
        <p:txBody>
          <a:bodyPr wrap="square">
            <a:spAutoFit/>
          </a:bodyPr>
          <a:lstStyle/>
          <a:p>
            <a:pPr marL="285750" lvl="0" indent="-285750">
              <a:buFont typeface="Wingdings" panose="05000000000000000000" pitchFamily="2" charset="2"/>
              <a:buChar char="§"/>
            </a:pPr>
            <a:r>
              <a:rPr lang="ru-RU" sz="2000" smtClean="0">
                <a:latin typeface="Palatino Linotype" pitchFamily="18" charset="0"/>
              </a:rPr>
              <a:t>У конгениталне малформације врата спадају:</a:t>
            </a:r>
          </a:p>
          <a:p>
            <a:pPr marL="285750" lvl="0" indent="-285750">
              <a:buFont typeface="Wingdings" panose="05000000000000000000" pitchFamily="2" charset="2"/>
              <a:buChar char="§"/>
            </a:pPr>
            <a:endParaRPr lang="ru-RU" sz="800">
              <a:latin typeface="Palatino Linotype" pitchFamily="18" charset="0"/>
            </a:endParaRPr>
          </a:p>
          <a:p>
            <a:pPr marL="800100" lvl="1" indent="-342900">
              <a:buFont typeface="Arial" panose="020B0604020202020204" pitchFamily="34" charset="0"/>
              <a:buChar char="•"/>
            </a:pPr>
            <a:r>
              <a:rPr lang="ru-RU" sz="2000" b="1" smtClean="0">
                <a:latin typeface="Palatino Linotype" pitchFamily="18" charset="0"/>
              </a:rPr>
              <a:t>Цисте и фистуле тиреоглосног канала</a:t>
            </a:r>
          </a:p>
          <a:p>
            <a:pPr marL="800100" lvl="1" indent="-342900">
              <a:buFont typeface="Arial" panose="020B0604020202020204" pitchFamily="34" charset="0"/>
              <a:buChar char="•"/>
            </a:pPr>
            <a:endParaRPr lang="ru-RU" sz="800" smtClean="0">
              <a:latin typeface="Palatino Linotype" pitchFamily="18" charset="0"/>
            </a:endParaRPr>
          </a:p>
          <a:p>
            <a:pPr marL="800100" lvl="1" indent="-342900">
              <a:buFont typeface="Arial" panose="020B0604020202020204" pitchFamily="34" charset="0"/>
              <a:buChar char="•"/>
            </a:pPr>
            <a:r>
              <a:rPr lang="ru-RU" sz="2000" b="1" smtClean="0">
                <a:latin typeface="Palatino Linotype" pitchFamily="18" charset="0"/>
              </a:rPr>
              <a:t>Латералне (бранхиогене) цисте и фистуле врата</a:t>
            </a:r>
          </a:p>
          <a:p>
            <a:pPr marL="800100" lvl="1" indent="-342900">
              <a:buFont typeface="Arial" panose="020B0604020202020204" pitchFamily="34" charset="0"/>
              <a:buChar char="•"/>
            </a:pPr>
            <a:endParaRPr lang="ru-RU" sz="800" smtClean="0">
              <a:latin typeface="Palatino Linotype" pitchFamily="18" charset="0"/>
            </a:endParaRPr>
          </a:p>
          <a:p>
            <a:pPr marL="800100" lvl="1" indent="-342900">
              <a:buFont typeface="Arial" panose="020B0604020202020204" pitchFamily="34" charset="0"/>
              <a:buChar char="•"/>
            </a:pPr>
            <a:r>
              <a:rPr lang="ru-RU" sz="2000" smtClean="0">
                <a:latin typeface="Palatino Linotype" pitchFamily="18" charset="0"/>
              </a:rPr>
              <a:t>Вратно ребро</a:t>
            </a:r>
          </a:p>
          <a:p>
            <a:pPr marL="800100" lvl="1" indent="-342900">
              <a:buFont typeface="Arial" panose="020B0604020202020204" pitchFamily="34" charset="0"/>
              <a:buChar char="•"/>
            </a:pPr>
            <a:endParaRPr lang="ru-RU" sz="800" smtClean="0">
              <a:latin typeface="Palatino Linotype" pitchFamily="18" charset="0"/>
            </a:endParaRPr>
          </a:p>
          <a:p>
            <a:pPr marL="800100" lvl="1" indent="-342900">
              <a:buFont typeface="Arial" panose="020B0604020202020204" pitchFamily="34" charset="0"/>
              <a:buChar char="•"/>
            </a:pPr>
            <a:r>
              <a:rPr lang="ru-RU" sz="2000" smtClean="0">
                <a:latin typeface="Palatino Linotype" pitchFamily="18" charset="0"/>
              </a:rPr>
              <a:t>Тортиколис</a:t>
            </a:r>
          </a:p>
          <a:p>
            <a:pPr marL="800100" lvl="1" indent="-342900">
              <a:buFont typeface="Arial" panose="020B0604020202020204" pitchFamily="34" charset="0"/>
              <a:buChar char="•"/>
            </a:pPr>
            <a:endParaRPr lang="ru-RU" sz="800" smtClean="0">
              <a:latin typeface="Palatino Linotype" pitchFamily="18" charset="0"/>
            </a:endParaRPr>
          </a:p>
          <a:p>
            <a:pPr marL="800100" lvl="1" indent="-342900">
              <a:buFont typeface="Arial" panose="020B0604020202020204" pitchFamily="34" charset="0"/>
              <a:buChar char="•"/>
            </a:pPr>
            <a:r>
              <a:rPr lang="ru-RU" sz="2000" smtClean="0">
                <a:latin typeface="Palatino Linotype" pitchFamily="18" charset="0"/>
              </a:rPr>
              <a:t>Конгенитални тумори врата</a:t>
            </a:r>
          </a:p>
          <a:p>
            <a:pPr marL="800100" lvl="1" indent="-342900">
              <a:buFont typeface="Arial" panose="020B0604020202020204" pitchFamily="34" charset="0"/>
              <a:buChar char="•"/>
            </a:pPr>
            <a:endParaRPr lang="ru-RU" sz="800" smtClean="0">
              <a:latin typeface="Palatino Linotype" pitchFamily="18" charset="0"/>
            </a:endParaRPr>
          </a:p>
          <a:p>
            <a:pPr marL="1257300" lvl="2" indent="-342900">
              <a:buFont typeface="Arial" panose="020B0604020202020204" pitchFamily="34" charset="0"/>
              <a:buChar char="•"/>
            </a:pPr>
            <a:r>
              <a:rPr lang="ru-RU" sz="2000" smtClean="0">
                <a:latin typeface="Palatino Linotype" pitchFamily="18" charset="0"/>
              </a:rPr>
              <a:t>Ембрионални рабдомиосарком</a:t>
            </a:r>
          </a:p>
          <a:p>
            <a:pPr marL="1257300" lvl="2" indent="-342900">
              <a:buFont typeface="Arial" panose="020B0604020202020204" pitchFamily="34" charset="0"/>
              <a:buChar char="•"/>
            </a:pPr>
            <a:endParaRPr lang="ru-RU" sz="800" smtClean="0">
              <a:latin typeface="Palatino Linotype" pitchFamily="18" charset="0"/>
            </a:endParaRPr>
          </a:p>
          <a:p>
            <a:pPr marL="1257300" lvl="2" indent="-342900">
              <a:buFont typeface="Arial" panose="020B0604020202020204" pitchFamily="34" charset="0"/>
              <a:buChar char="•"/>
            </a:pPr>
            <a:r>
              <a:rPr lang="ru-RU" sz="2000" smtClean="0">
                <a:latin typeface="Palatino Linotype" pitchFamily="18" charset="0"/>
              </a:rPr>
              <a:t>Тератоми</a:t>
            </a:r>
          </a:p>
          <a:p>
            <a:pPr marL="1257300" lvl="2" indent="-342900">
              <a:buFont typeface="Arial" panose="020B0604020202020204" pitchFamily="34" charset="0"/>
              <a:buChar char="•"/>
            </a:pPr>
            <a:endParaRPr lang="ru-RU" sz="800" smtClean="0">
              <a:latin typeface="Palatino Linotype" pitchFamily="18" charset="0"/>
            </a:endParaRPr>
          </a:p>
          <a:p>
            <a:pPr marL="1257300" lvl="2" indent="-342900">
              <a:buFont typeface="Arial" panose="020B0604020202020204" pitchFamily="34" charset="0"/>
              <a:buChar char="•"/>
            </a:pPr>
            <a:r>
              <a:rPr lang="ru-RU" sz="2000" smtClean="0">
                <a:latin typeface="Palatino Linotype" pitchFamily="18" charset="0"/>
              </a:rPr>
              <a:t>Дермоидне цисте</a:t>
            </a:r>
          </a:p>
          <a:p>
            <a:pPr marL="1257300" lvl="2" indent="-342900">
              <a:buFont typeface="Arial" panose="020B0604020202020204" pitchFamily="34" charset="0"/>
              <a:buChar char="•"/>
            </a:pPr>
            <a:endParaRPr lang="ru-RU" sz="800" smtClean="0">
              <a:latin typeface="Palatino Linotype" pitchFamily="18" charset="0"/>
            </a:endParaRPr>
          </a:p>
          <a:p>
            <a:pPr marL="1257300" lvl="2" indent="-342900">
              <a:buFont typeface="Arial" panose="020B0604020202020204" pitchFamily="34" charset="0"/>
              <a:buChar char="•"/>
            </a:pPr>
            <a:r>
              <a:rPr lang="ru-RU" sz="2000" smtClean="0">
                <a:latin typeface="Palatino Linotype" pitchFamily="18" charset="0"/>
              </a:rPr>
              <a:t>Хамартоми</a:t>
            </a:r>
          </a:p>
          <a:p>
            <a:pPr marL="1257300" lvl="2" indent="-342900">
              <a:buFont typeface="Arial" panose="020B0604020202020204" pitchFamily="34" charset="0"/>
              <a:buChar char="•"/>
            </a:pPr>
            <a:endParaRPr lang="ru-RU" sz="800" smtClean="0">
              <a:latin typeface="Palatino Linotype" pitchFamily="18" charset="0"/>
            </a:endParaRPr>
          </a:p>
          <a:p>
            <a:pPr marL="800100" lvl="1" indent="-342900">
              <a:buFont typeface="Arial" panose="020B0604020202020204" pitchFamily="34" charset="0"/>
              <a:buChar char="•"/>
            </a:pPr>
            <a:r>
              <a:rPr lang="ru-RU" sz="2000" smtClean="0">
                <a:solidFill>
                  <a:prstClr val="black"/>
                </a:solidFill>
                <a:latin typeface="Palatino Linotype" pitchFamily="18" charset="0"/>
              </a:rPr>
              <a:t>Васкуларне и лимфатичне малформације главе и врата</a:t>
            </a:r>
          </a:p>
          <a:p>
            <a:pPr marL="800100" lvl="1" indent="-342900">
              <a:buFont typeface="Arial" panose="020B0604020202020204" pitchFamily="34" charset="0"/>
              <a:buChar char="•"/>
            </a:pPr>
            <a:endParaRPr lang="ru-RU" sz="800" smtClean="0">
              <a:solidFill>
                <a:prstClr val="black"/>
              </a:solidFill>
              <a:latin typeface="Palatino Linotype" pitchFamily="18" charset="0"/>
            </a:endParaRPr>
          </a:p>
          <a:p>
            <a:pPr marL="1257300" lvl="2" indent="-342900">
              <a:buFont typeface="Arial" panose="020B0604020202020204" pitchFamily="34" charset="0"/>
              <a:buChar char="•"/>
            </a:pPr>
            <a:r>
              <a:rPr lang="ru-RU" sz="2000" smtClean="0">
                <a:solidFill>
                  <a:prstClr val="black"/>
                </a:solidFill>
                <a:latin typeface="Palatino Linotype" pitchFamily="18" charset="0"/>
              </a:rPr>
              <a:t>Хемангиоми</a:t>
            </a:r>
          </a:p>
          <a:p>
            <a:pPr marL="1257300" lvl="2" indent="-342900">
              <a:buFont typeface="Arial" panose="020B0604020202020204" pitchFamily="34" charset="0"/>
              <a:buChar char="•"/>
            </a:pPr>
            <a:endParaRPr lang="ru-RU" sz="800" smtClean="0">
              <a:solidFill>
                <a:prstClr val="black"/>
              </a:solidFill>
              <a:latin typeface="Palatino Linotype" pitchFamily="18" charset="0"/>
            </a:endParaRPr>
          </a:p>
          <a:p>
            <a:pPr marL="1257300" lvl="2" indent="-342900">
              <a:buFont typeface="Arial" panose="020B0604020202020204" pitchFamily="34" charset="0"/>
              <a:buChar char="•"/>
            </a:pPr>
            <a:r>
              <a:rPr lang="ru-RU" sz="2000">
                <a:solidFill>
                  <a:prstClr val="black"/>
                </a:solidFill>
                <a:latin typeface="Palatino Linotype" pitchFamily="18" charset="0"/>
              </a:rPr>
              <a:t>Л</a:t>
            </a:r>
            <a:r>
              <a:rPr lang="ru-RU" sz="2000" smtClean="0">
                <a:solidFill>
                  <a:prstClr val="black"/>
                </a:solidFill>
                <a:latin typeface="Palatino Linotype" pitchFamily="18" charset="0"/>
              </a:rPr>
              <a:t>имфангиоми</a:t>
            </a:r>
            <a:endParaRPr lang="ru-RU" sz="2000">
              <a:solidFill>
                <a:prstClr val="black"/>
              </a:solidFill>
              <a:latin typeface="Palatino Linotype" pitchFamily="18" charset="0"/>
            </a:endParaRPr>
          </a:p>
          <a:p>
            <a:pPr marL="1257300" lvl="2" indent="-342900">
              <a:buFont typeface="Arial" panose="020B0604020202020204" pitchFamily="34" charset="0"/>
              <a:buChar char="•"/>
            </a:pPr>
            <a:endParaRPr lang="ru-RU" sz="2000">
              <a:latin typeface="Palatino Linotype" pitchFamily="18" charset="0"/>
            </a:endParaRPr>
          </a:p>
        </p:txBody>
      </p:sp>
    </p:spTree>
    <p:extLst>
      <p:ext uri="{BB962C8B-B14F-4D97-AF65-F5344CB8AC3E}">
        <p14:creationId xmlns:p14="http://schemas.microsoft.com/office/powerpoint/2010/main" val="64392941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0" y="76200"/>
            <a:ext cx="9144000" cy="838200"/>
          </a:xfrm>
          <a:prstGeom prst="rect">
            <a:avLst/>
          </a:prstGeom>
          <a:noFill/>
          <a:ln>
            <a:noFill/>
            <a:headEnd/>
            <a:tailEnd/>
          </a:ln>
          <a:effectLst>
            <a:innerShdw blurRad="1270000">
              <a:prstClr val="black"/>
            </a:innerShdw>
          </a:effectLst>
        </p:spPr>
        <p:style>
          <a:lnRef idx="1">
            <a:schemeClr val="accent5"/>
          </a:lnRef>
          <a:fillRef idx="3">
            <a:schemeClr val="accent5"/>
          </a:fillRef>
          <a:effectRef idx="2">
            <a:schemeClr val="accent5"/>
          </a:effectRef>
          <a:fontRef idx="minor">
            <a:schemeClr val="lt1"/>
          </a:fontRef>
        </p:style>
        <p:txBody>
          <a:bodyPr anchor="ctr"/>
          <a:lstStyle/>
          <a:p>
            <a:pPr algn="ctr">
              <a:spcBef>
                <a:spcPct val="0"/>
              </a:spcBef>
              <a:defRPr/>
            </a:pPr>
            <a:r>
              <a:rPr lang="ru-RU" sz="3500" b="1">
                <a:solidFill>
                  <a:schemeClr val="tx1"/>
                </a:solidFill>
                <a:latin typeface="Palatino Linotype" pitchFamily="18" charset="0"/>
              </a:rPr>
              <a:t>Потпуни расцеп меког непца</a:t>
            </a:r>
          </a:p>
        </p:txBody>
      </p:sp>
      <p:sp>
        <p:nvSpPr>
          <p:cNvPr id="4" name="Rectangle 3"/>
          <p:cNvSpPr/>
          <p:nvPr/>
        </p:nvSpPr>
        <p:spPr>
          <a:xfrm>
            <a:off x="3212327" y="6581001"/>
            <a:ext cx="5628861" cy="276999"/>
          </a:xfrm>
          <a:prstGeom prst="rect">
            <a:avLst/>
          </a:prstGeom>
        </p:spPr>
        <p:txBody>
          <a:bodyPr wrap="square">
            <a:spAutoFit/>
          </a:bodyPr>
          <a:lstStyle/>
          <a:p>
            <a:pPr algn="r"/>
            <a:endParaRPr lang="en-US" sz="1200" i="1" dirty="0">
              <a:latin typeface="Palatino Linotype" panose="02040502050505030304" pitchFamily="18" charset="0"/>
            </a:endParaRPr>
          </a:p>
        </p:txBody>
      </p:sp>
      <p:pic>
        <p:nvPicPr>
          <p:cNvPr id="6" name="Content Placeholder 3" descr="surg_palatesoft[1].jpg"/>
          <p:cNvPicPr>
            <a:picLocks noGrp="1" noChangeAspect="1"/>
          </p:cNvPicPr>
          <p:nvPr>
            <p:ph sz="quarter" idx="1"/>
          </p:nvPr>
        </p:nvPicPr>
        <p:blipFill>
          <a:blip r:embed="rId2"/>
          <a:srcRect/>
          <a:stretch>
            <a:fillRect/>
          </a:stretch>
        </p:blipFill>
        <p:spPr>
          <a:xfrm>
            <a:off x="2369324" y="1981200"/>
            <a:ext cx="4405352" cy="3634414"/>
          </a:xfrm>
        </p:spPr>
      </p:pic>
    </p:spTree>
    <p:extLst>
      <p:ext uri="{BB962C8B-B14F-4D97-AF65-F5344CB8AC3E}">
        <p14:creationId xmlns:p14="http://schemas.microsoft.com/office/powerpoint/2010/main" val="129762848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0" y="76200"/>
            <a:ext cx="9144000" cy="838200"/>
          </a:xfrm>
          <a:prstGeom prst="rect">
            <a:avLst/>
          </a:prstGeom>
          <a:noFill/>
          <a:ln>
            <a:noFill/>
            <a:headEnd/>
            <a:tailEnd/>
          </a:ln>
          <a:effectLst>
            <a:innerShdw blurRad="1270000">
              <a:prstClr val="black"/>
            </a:innerShdw>
          </a:effectLst>
        </p:spPr>
        <p:style>
          <a:lnRef idx="1">
            <a:schemeClr val="accent5"/>
          </a:lnRef>
          <a:fillRef idx="3">
            <a:schemeClr val="accent5"/>
          </a:fillRef>
          <a:effectRef idx="2">
            <a:schemeClr val="accent5"/>
          </a:effectRef>
          <a:fontRef idx="minor">
            <a:schemeClr val="lt1"/>
          </a:fontRef>
        </p:style>
        <p:txBody>
          <a:bodyPr anchor="ctr"/>
          <a:lstStyle/>
          <a:p>
            <a:pPr algn="ctr">
              <a:spcBef>
                <a:spcPct val="0"/>
              </a:spcBef>
              <a:defRPr/>
            </a:pPr>
            <a:r>
              <a:rPr lang="ru-RU" sz="3500" b="1">
                <a:solidFill>
                  <a:srgbClr val="000099"/>
                </a:solidFill>
                <a:latin typeface="Palatino Linotype" pitchFamily="18" charset="0"/>
              </a:rPr>
              <a:t>Хипертрофија доње вилице (</a:t>
            </a:r>
            <a:r>
              <a:rPr lang="en-US" sz="3500" b="1">
                <a:solidFill>
                  <a:srgbClr val="000099"/>
                </a:solidFill>
                <a:latin typeface="Palatino Linotype" pitchFamily="18" charset="0"/>
              </a:rPr>
              <a:t>progenia)</a:t>
            </a:r>
          </a:p>
        </p:txBody>
      </p:sp>
      <p:sp>
        <p:nvSpPr>
          <p:cNvPr id="4" name="Rectangle 3"/>
          <p:cNvSpPr/>
          <p:nvPr/>
        </p:nvSpPr>
        <p:spPr>
          <a:xfrm>
            <a:off x="3212327" y="6581001"/>
            <a:ext cx="5628861" cy="276999"/>
          </a:xfrm>
          <a:prstGeom prst="rect">
            <a:avLst/>
          </a:prstGeom>
        </p:spPr>
        <p:txBody>
          <a:bodyPr wrap="square">
            <a:spAutoFit/>
          </a:bodyPr>
          <a:lstStyle/>
          <a:p>
            <a:pPr algn="r"/>
            <a:endParaRPr lang="en-US" sz="1200" i="1" dirty="0">
              <a:latin typeface="Palatino Linotype" panose="02040502050505030304" pitchFamily="18" charset="0"/>
            </a:endParaRPr>
          </a:p>
        </p:txBody>
      </p:sp>
      <p:sp>
        <p:nvSpPr>
          <p:cNvPr id="3" name="Rectangle 2"/>
          <p:cNvSpPr/>
          <p:nvPr/>
        </p:nvSpPr>
        <p:spPr>
          <a:xfrm>
            <a:off x="228600" y="1143000"/>
            <a:ext cx="8839200" cy="3785652"/>
          </a:xfrm>
          <a:prstGeom prst="rect">
            <a:avLst/>
          </a:prstGeom>
        </p:spPr>
        <p:txBody>
          <a:bodyPr wrap="square">
            <a:spAutoFit/>
          </a:bodyPr>
          <a:lstStyle/>
          <a:p>
            <a:pPr marL="285750" lvl="0" indent="-285750">
              <a:buFont typeface="Wingdings" panose="05000000000000000000" pitchFamily="2" charset="2"/>
              <a:buChar char="§"/>
            </a:pPr>
            <a:r>
              <a:rPr lang="ru-RU" sz="2000" b="1" smtClean="0">
                <a:latin typeface="Palatino Linotype" pitchFamily="18" charset="0"/>
              </a:rPr>
              <a:t>Етилогија:</a:t>
            </a:r>
            <a:r>
              <a:rPr lang="sr-Latn-RS" sz="2000" smtClean="0">
                <a:latin typeface="Palatino Linotype" pitchFamily="18" charset="0"/>
              </a:rPr>
              <a:t> </a:t>
            </a:r>
            <a:r>
              <a:rPr lang="ru-RU" sz="2000" smtClean="0">
                <a:latin typeface="Palatino Linotype" pitchFamily="18" charset="0"/>
              </a:rPr>
              <a:t>хередитарна</a:t>
            </a:r>
            <a:r>
              <a:rPr lang="sr-Latn-RS" sz="2000" smtClean="0">
                <a:latin typeface="Palatino Linotype" pitchFamily="18" charset="0"/>
              </a:rPr>
              <a:t>, </a:t>
            </a:r>
            <a:r>
              <a:rPr lang="ru-RU" sz="2000" smtClean="0">
                <a:latin typeface="Palatino Linotype" pitchFamily="18" charset="0"/>
              </a:rPr>
              <a:t>обољења </a:t>
            </a:r>
            <a:r>
              <a:rPr lang="ru-RU" sz="2000">
                <a:latin typeface="Palatino Linotype" pitchFamily="18" charset="0"/>
              </a:rPr>
              <a:t>или траума мајке током </a:t>
            </a:r>
            <a:r>
              <a:rPr lang="ru-RU" sz="2000" smtClean="0">
                <a:latin typeface="Palatino Linotype" pitchFamily="18" charset="0"/>
              </a:rPr>
              <a:t>гравидитета.</a:t>
            </a:r>
            <a:endParaRPr lang="sr-Latn-RS" sz="2000" smtClean="0">
              <a:latin typeface="Palatino Linotype" pitchFamily="18" charset="0"/>
            </a:endParaRPr>
          </a:p>
          <a:p>
            <a:pPr marL="285750" lvl="0" indent="-285750">
              <a:buFont typeface="Wingdings" panose="05000000000000000000" pitchFamily="2" charset="2"/>
              <a:buChar char="§"/>
            </a:pPr>
            <a:endParaRPr lang="ru-RU" sz="2000">
              <a:latin typeface="Palatino Linotype" pitchFamily="18" charset="0"/>
            </a:endParaRPr>
          </a:p>
          <a:p>
            <a:pPr marL="285750" lvl="0" indent="-285750">
              <a:buFont typeface="Wingdings" panose="05000000000000000000" pitchFamily="2" charset="2"/>
              <a:buChar char="§"/>
            </a:pPr>
            <a:r>
              <a:rPr lang="sr-Cyrl-RS" sz="2000" b="1" smtClean="0">
                <a:latin typeface="Palatino Linotype" pitchFamily="18" charset="0"/>
              </a:rPr>
              <a:t>Клиничка слика:</a:t>
            </a:r>
            <a:r>
              <a:rPr lang="sr-Cyrl-RS" sz="2000" smtClean="0">
                <a:latin typeface="Palatino Linotype" pitchFamily="18" charset="0"/>
              </a:rPr>
              <a:t> </a:t>
            </a:r>
            <a:r>
              <a:rPr lang="ru-RU" sz="2000" smtClean="0">
                <a:latin typeface="Palatino Linotype" pitchFamily="18" charset="0"/>
              </a:rPr>
              <a:t>упадљиво </a:t>
            </a:r>
            <a:r>
              <a:rPr lang="ru-RU" sz="2000">
                <a:latin typeface="Palatino Linotype" pitchFamily="18" charset="0"/>
              </a:rPr>
              <a:t>лош (ружан) изглед </a:t>
            </a:r>
            <a:r>
              <a:rPr lang="ru-RU" sz="2000" smtClean="0">
                <a:latin typeface="Palatino Linotype" pitchFamily="18" charset="0"/>
              </a:rPr>
              <a:t>лица. Премећена </a:t>
            </a:r>
            <a:r>
              <a:rPr lang="ru-RU" sz="2000">
                <a:latin typeface="Palatino Linotype" pitchFamily="18" charset="0"/>
              </a:rPr>
              <a:t>је оклузија зуба, као и мастикација, исхрана и </a:t>
            </a:r>
            <a:r>
              <a:rPr lang="ru-RU" sz="2000" smtClean="0">
                <a:latin typeface="Palatino Linotype" pitchFamily="18" charset="0"/>
              </a:rPr>
              <a:t>говор.</a:t>
            </a:r>
            <a:endParaRPr lang="ru-RU" sz="2000">
              <a:latin typeface="Palatino Linotype" pitchFamily="18" charset="0"/>
            </a:endParaRPr>
          </a:p>
          <a:p>
            <a:pPr marL="285750" lvl="0" indent="-285750">
              <a:buFont typeface="Wingdings" panose="05000000000000000000" pitchFamily="2" charset="2"/>
              <a:buChar char="§"/>
            </a:pPr>
            <a:endParaRPr lang="ru-RU" sz="2000" smtClean="0">
              <a:latin typeface="Palatino Linotype" pitchFamily="18" charset="0"/>
            </a:endParaRPr>
          </a:p>
          <a:p>
            <a:pPr marL="285750" lvl="0" indent="-285750">
              <a:buFont typeface="Wingdings" panose="05000000000000000000" pitchFamily="2" charset="2"/>
              <a:buChar char="§"/>
            </a:pPr>
            <a:r>
              <a:rPr lang="ru-RU" sz="2000" b="1" smtClean="0">
                <a:latin typeface="Palatino Linotype" pitchFamily="18" charset="0"/>
              </a:rPr>
              <a:t>Терапија: </a:t>
            </a:r>
            <a:r>
              <a:rPr lang="ru-RU" sz="2000" smtClean="0">
                <a:latin typeface="Palatino Linotype" pitchFamily="18" charset="0"/>
              </a:rPr>
              <a:t>хируршка, спроводи </a:t>
            </a:r>
            <a:r>
              <a:rPr lang="ru-RU" sz="2000">
                <a:latin typeface="Palatino Linotype" pitchFamily="18" charset="0"/>
              </a:rPr>
              <a:t>се тек након завршеног периода </a:t>
            </a:r>
            <a:r>
              <a:rPr lang="ru-RU" sz="2000" smtClean="0">
                <a:latin typeface="Palatino Linotype" pitchFamily="18" charset="0"/>
              </a:rPr>
              <a:t>раста.</a:t>
            </a:r>
            <a:endParaRPr lang="ru-RU" sz="2000">
              <a:latin typeface="Palatino Linotype" pitchFamily="18" charset="0"/>
            </a:endParaRPr>
          </a:p>
          <a:p>
            <a:pPr lvl="1"/>
            <a:endParaRPr lang="sr-Cyrl-RS" sz="2000">
              <a:latin typeface="Palatino Linotype" pitchFamily="18" charset="0"/>
            </a:endParaRPr>
          </a:p>
          <a:p>
            <a:pPr marL="800100" lvl="1" indent="-342900">
              <a:buFont typeface="Arial" panose="020B0604020202020204" pitchFamily="34" charset="0"/>
              <a:buChar char="•"/>
            </a:pPr>
            <a:endParaRPr lang="sr-Cyrl-RS" sz="2000" dirty="0">
              <a:latin typeface="Palatino Linotype" pitchFamily="18" charset="0"/>
            </a:endParaRPr>
          </a:p>
          <a:p>
            <a:pPr marL="800100" lvl="1" indent="-342900">
              <a:buFont typeface="Arial" panose="020B0604020202020204" pitchFamily="34" charset="0"/>
              <a:buChar char="•"/>
            </a:pPr>
            <a:endParaRPr lang="sr-Cyrl-RS" sz="2000" dirty="0">
              <a:latin typeface="Palatino Linotype" pitchFamily="18" charset="0"/>
            </a:endParaRPr>
          </a:p>
          <a:p>
            <a:pPr marL="800100" lvl="1" indent="-342900">
              <a:buFont typeface="Wingdings" panose="05000000000000000000" pitchFamily="2" charset="2"/>
              <a:buChar char="§"/>
            </a:pPr>
            <a:endParaRPr lang="sr-Cyrl-RS" sz="2000">
              <a:latin typeface="Palatino Linotype" pitchFamily="18" charset="0"/>
            </a:endParaRPr>
          </a:p>
        </p:txBody>
      </p:sp>
      <p:pic>
        <p:nvPicPr>
          <p:cNvPr id="5" name="Content Placeholder 4" descr="sdc13294c.jpg"/>
          <p:cNvPicPr>
            <a:picLocks noGrp="1" noChangeAspect="1"/>
          </p:cNvPicPr>
          <p:nvPr>
            <p:ph sz="quarter" idx="1"/>
          </p:nvPr>
        </p:nvPicPr>
        <p:blipFill>
          <a:blip r:embed="rId2"/>
          <a:srcRect r="8710"/>
          <a:stretch>
            <a:fillRect/>
          </a:stretch>
        </p:blipFill>
        <p:spPr>
          <a:xfrm flipH="1">
            <a:off x="4347506" y="3764727"/>
            <a:ext cx="4493682" cy="2786082"/>
          </a:xfrm>
        </p:spPr>
      </p:pic>
      <p:pic>
        <p:nvPicPr>
          <p:cNvPr id="6" name="Content Placeholder 5" descr="sdc13299.jpg"/>
          <p:cNvPicPr>
            <a:picLocks noChangeAspect="1"/>
          </p:cNvPicPr>
          <p:nvPr/>
        </p:nvPicPr>
        <p:blipFill>
          <a:blip r:embed="rId3"/>
          <a:srcRect r="14000"/>
          <a:stretch>
            <a:fillRect/>
          </a:stretch>
        </p:blipFill>
        <p:spPr>
          <a:xfrm flipH="1">
            <a:off x="489854" y="3764727"/>
            <a:ext cx="3714776" cy="2786082"/>
          </a:xfrm>
          <a:prstGeom prst="rect">
            <a:avLst/>
          </a:prstGeom>
        </p:spPr>
      </p:pic>
    </p:spTree>
    <p:extLst>
      <p:ext uri="{BB962C8B-B14F-4D97-AF65-F5344CB8AC3E}">
        <p14:creationId xmlns:p14="http://schemas.microsoft.com/office/powerpoint/2010/main" val="105176074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0" y="76200"/>
            <a:ext cx="9144000" cy="838200"/>
          </a:xfrm>
          <a:prstGeom prst="rect">
            <a:avLst/>
          </a:prstGeom>
          <a:noFill/>
          <a:ln>
            <a:noFill/>
            <a:headEnd/>
            <a:tailEnd/>
          </a:ln>
          <a:effectLst>
            <a:innerShdw blurRad="1270000">
              <a:prstClr val="black"/>
            </a:innerShdw>
          </a:effectLst>
        </p:spPr>
        <p:style>
          <a:lnRef idx="1">
            <a:schemeClr val="accent5"/>
          </a:lnRef>
          <a:fillRef idx="3">
            <a:schemeClr val="accent5"/>
          </a:fillRef>
          <a:effectRef idx="2">
            <a:schemeClr val="accent5"/>
          </a:effectRef>
          <a:fontRef idx="minor">
            <a:schemeClr val="lt1"/>
          </a:fontRef>
        </p:style>
        <p:txBody>
          <a:bodyPr anchor="ctr"/>
          <a:lstStyle/>
          <a:p>
            <a:pPr algn="ctr">
              <a:spcBef>
                <a:spcPct val="0"/>
              </a:spcBef>
              <a:defRPr/>
            </a:pPr>
            <a:r>
              <a:rPr lang="ru-RU" sz="3500" b="1">
                <a:solidFill>
                  <a:srgbClr val="000099"/>
                </a:solidFill>
                <a:latin typeface="Palatino Linotype" pitchFamily="18" charset="0"/>
              </a:rPr>
              <a:t>Хипоплазија доње вилице (</a:t>
            </a:r>
            <a:r>
              <a:rPr lang="en-US" sz="3500" b="1">
                <a:solidFill>
                  <a:srgbClr val="000099"/>
                </a:solidFill>
                <a:latin typeface="Palatino Linotype" pitchFamily="18" charset="0"/>
              </a:rPr>
              <a:t>micrognatia mandibulae)</a:t>
            </a:r>
          </a:p>
        </p:txBody>
      </p:sp>
      <p:sp>
        <p:nvSpPr>
          <p:cNvPr id="3" name="Rectangle 2"/>
          <p:cNvSpPr/>
          <p:nvPr/>
        </p:nvSpPr>
        <p:spPr>
          <a:xfrm>
            <a:off x="228600" y="1143000"/>
            <a:ext cx="8839200" cy="4093428"/>
          </a:xfrm>
          <a:prstGeom prst="rect">
            <a:avLst/>
          </a:prstGeom>
        </p:spPr>
        <p:txBody>
          <a:bodyPr wrap="square">
            <a:spAutoFit/>
          </a:bodyPr>
          <a:lstStyle/>
          <a:p>
            <a:pPr marL="285750" lvl="0" indent="-285750">
              <a:buFont typeface="Wingdings" panose="05000000000000000000" pitchFamily="2" charset="2"/>
              <a:buChar char="§"/>
            </a:pPr>
            <a:r>
              <a:rPr lang="ru-RU" sz="2000" b="1" smtClean="0">
                <a:latin typeface="Palatino Linotype" pitchFamily="18" charset="0"/>
              </a:rPr>
              <a:t>Етилогија:</a:t>
            </a:r>
            <a:r>
              <a:rPr lang="sr-Latn-RS" sz="2000" smtClean="0">
                <a:latin typeface="Palatino Linotype" pitchFamily="18" charset="0"/>
              </a:rPr>
              <a:t> </a:t>
            </a:r>
            <a:r>
              <a:rPr lang="ru-RU" sz="2000">
                <a:latin typeface="Palatino Linotype" pitchFamily="18" charset="0"/>
              </a:rPr>
              <a:t>поремећај у развоју првог и другог бранхијалног </a:t>
            </a:r>
            <a:r>
              <a:rPr lang="ru-RU" sz="2000" smtClean="0">
                <a:latin typeface="Palatino Linotype" pitchFamily="18" charset="0"/>
              </a:rPr>
              <a:t>лука, </a:t>
            </a:r>
            <a:r>
              <a:rPr lang="ru-RU" sz="2000" smtClean="0">
                <a:latin typeface="Palatino Linotype" pitchFamily="18" charset="0"/>
              </a:rPr>
              <a:t>хередитарно </a:t>
            </a:r>
            <a:r>
              <a:rPr lang="ru-RU" sz="2000">
                <a:latin typeface="Palatino Linotype" pitchFamily="18" charset="0"/>
              </a:rPr>
              <a:t>или обољења мајке током </a:t>
            </a:r>
            <a:r>
              <a:rPr lang="ru-RU" sz="2000" smtClean="0">
                <a:latin typeface="Palatino Linotype" pitchFamily="18" charset="0"/>
              </a:rPr>
              <a:t>трудноће.</a:t>
            </a:r>
            <a:endParaRPr lang="ru-RU" sz="2000">
              <a:latin typeface="Palatino Linotype" pitchFamily="18" charset="0"/>
            </a:endParaRPr>
          </a:p>
          <a:p>
            <a:pPr marL="285750" lvl="0" indent="-285750">
              <a:buFont typeface="Wingdings" panose="05000000000000000000" pitchFamily="2" charset="2"/>
              <a:buChar char="§"/>
            </a:pPr>
            <a:endParaRPr lang="ru-RU" sz="2000">
              <a:latin typeface="Palatino Linotype" pitchFamily="18" charset="0"/>
            </a:endParaRPr>
          </a:p>
          <a:p>
            <a:pPr marL="285750" lvl="0" indent="-285750">
              <a:buFont typeface="Wingdings" panose="05000000000000000000" pitchFamily="2" charset="2"/>
              <a:buChar char="§"/>
            </a:pPr>
            <a:r>
              <a:rPr lang="sr-Cyrl-RS" sz="2000" b="1" smtClean="0">
                <a:latin typeface="Palatino Linotype" pitchFamily="18" charset="0"/>
              </a:rPr>
              <a:t>Клиничка слика:</a:t>
            </a:r>
            <a:r>
              <a:rPr lang="sr-Cyrl-RS" sz="2000" smtClean="0">
                <a:latin typeface="Palatino Linotype" pitchFamily="18" charset="0"/>
              </a:rPr>
              <a:t> </a:t>
            </a:r>
            <a:r>
              <a:rPr lang="ru-RU" sz="2000">
                <a:latin typeface="Palatino Linotype" pitchFamily="18" charset="0"/>
              </a:rPr>
              <a:t>Најчешће је билатерална – тада је симетрична и захвата рамус и тело мандибуле. </a:t>
            </a:r>
            <a:r>
              <a:rPr lang="ru-RU" sz="2000" smtClean="0">
                <a:latin typeface="Palatino Linotype" pitchFamily="18" charset="0"/>
              </a:rPr>
              <a:t>Дете </a:t>
            </a:r>
            <a:r>
              <a:rPr lang="ru-RU" sz="2000">
                <a:latin typeface="Palatino Linotype" pitchFamily="18" charset="0"/>
              </a:rPr>
              <a:t>има изглед “птичијег </a:t>
            </a:r>
            <a:r>
              <a:rPr lang="ru-RU" sz="2000" smtClean="0">
                <a:latin typeface="Palatino Linotype" pitchFamily="18" charset="0"/>
              </a:rPr>
              <a:t>лица”, сметње </a:t>
            </a:r>
            <a:r>
              <a:rPr lang="ru-RU" sz="2000">
                <a:latin typeface="Palatino Linotype" pitchFamily="18" charset="0"/>
              </a:rPr>
              <a:t>при жвакању и исхрани, понекад отежано дисање, док је говор </a:t>
            </a:r>
            <a:r>
              <a:rPr lang="ru-RU" sz="2000" smtClean="0">
                <a:latin typeface="Palatino Linotype" pitchFamily="18" charset="0"/>
              </a:rPr>
              <a:t>добар.</a:t>
            </a:r>
            <a:endParaRPr lang="ru-RU" sz="2000">
              <a:latin typeface="Palatino Linotype" pitchFamily="18" charset="0"/>
            </a:endParaRPr>
          </a:p>
          <a:p>
            <a:pPr marL="285750" lvl="0" indent="-285750">
              <a:buFont typeface="Wingdings" panose="05000000000000000000" pitchFamily="2" charset="2"/>
              <a:buChar char="§"/>
            </a:pPr>
            <a:endParaRPr lang="ru-RU" sz="2000" smtClean="0">
              <a:latin typeface="Palatino Linotype" pitchFamily="18" charset="0"/>
            </a:endParaRPr>
          </a:p>
          <a:p>
            <a:pPr marL="285750" lvl="0" indent="-285750">
              <a:buFont typeface="Wingdings" panose="05000000000000000000" pitchFamily="2" charset="2"/>
              <a:buChar char="§"/>
            </a:pPr>
            <a:r>
              <a:rPr lang="ru-RU" sz="2000" b="1" smtClean="0">
                <a:latin typeface="Palatino Linotype" pitchFamily="18" charset="0"/>
              </a:rPr>
              <a:t>Терапија: </a:t>
            </a:r>
            <a:r>
              <a:rPr lang="ru-RU" sz="2000" smtClean="0">
                <a:latin typeface="Palatino Linotype" pitchFamily="18" charset="0"/>
              </a:rPr>
              <a:t>хируршка и </a:t>
            </a:r>
            <a:r>
              <a:rPr lang="ru-RU" sz="2000" smtClean="0">
                <a:latin typeface="Palatino Linotype" pitchFamily="18" charset="0"/>
              </a:rPr>
              <a:t>ортодонстка.</a:t>
            </a:r>
            <a:endParaRPr lang="ru-RU" sz="2000">
              <a:latin typeface="Palatino Linotype" pitchFamily="18" charset="0"/>
            </a:endParaRPr>
          </a:p>
          <a:p>
            <a:pPr lvl="1"/>
            <a:endParaRPr lang="sr-Cyrl-RS" sz="2000">
              <a:latin typeface="Palatino Linotype" pitchFamily="18" charset="0"/>
            </a:endParaRPr>
          </a:p>
          <a:p>
            <a:pPr marL="800100" lvl="1" indent="-342900">
              <a:buFont typeface="Arial" panose="020B0604020202020204" pitchFamily="34" charset="0"/>
              <a:buChar char="•"/>
            </a:pPr>
            <a:endParaRPr lang="sr-Cyrl-RS" sz="2000" dirty="0">
              <a:latin typeface="Palatino Linotype" pitchFamily="18" charset="0"/>
            </a:endParaRPr>
          </a:p>
          <a:p>
            <a:pPr marL="800100" lvl="1" indent="-342900">
              <a:buFont typeface="Arial" panose="020B0604020202020204" pitchFamily="34" charset="0"/>
              <a:buChar char="•"/>
            </a:pPr>
            <a:endParaRPr lang="sr-Cyrl-RS" sz="2000" dirty="0">
              <a:latin typeface="Palatino Linotype" pitchFamily="18" charset="0"/>
            </a:endParaRPr>
          </a:p>
          <a:p>
            <a:pPr marL="800100" lvl="1" indent="-342900">
              <a:buFont typeface="Wingdings" panose="05000000000000000000" pitchFamily="2" charset="2"/>
              <a:buChar char="§"/>
            </a:pPr>
            <a:endParaRPr lang="sr-Cyrl-RS" sz="2000">
              <a:latin typeface="Palatino Linotype" pitchFamily="18" charset="0"/>
            </a:endParaRPr>
          </a:p>
        </p:txBody>
      </p:sp>
      <p:pic>
        <p:nvPicPr>
          <p:cNvPr id="9" name="Content Placeholder 4" descr="1304359612-680x400.jpg"/>
          <p:cNvPicPr>
            <a:picLocks noGrp="1" noChangeAspect="1"/>
          </p:cNvPicPr>
          <p:nvPr>
            <p:ph sz="quarter" idx="1"/>
          </p:nvPr>
        </p:nvPicPr>
        <p:blipFill>
          <a:blip r:embed="rId2"/>
          <a:stretch>
            <a:fillRect/>
          </a:stretch>
        </p:blipFill>
        <p:spPr>
          <a:xfrm>
            <a:off x="1676400" y="4065917"/>
            <a:ext cx="2396566" cy="2618601"/>
          </a:xfrm>
        </p:spPr>
      </p:pic>
      <p:pic>
        <p:nvPicPr>
          <p:cNvPr id="10" name="Content Placeholder 5" descr="micrognathia1.jpg"/>
          <p:cNvPicPr>
            <a:picLocks noChangeAspect="1"/>
          </p:cNvPicPr>
          <p:nvPr/>
        </p:nvPicPr>
        <p:blipFill>
          <a:blip r:embed="rId3"/>
          <a:stretch>
            <a:fillRect/>
          </a:stretch>
        </p:blipFill>
        <p:spPr>
          <a:xfrm>
            <a:off x="4876800" y="4038600"/>
            <a:ext cx="2584854" cy="2616979"/>
          </a:xfrm>
          <a:prstGeom prst="rect">
            <a:avLst/>
          </a:prstGeom>
        </p:spPr>
      </p:pic>
    </p:spTree>
    <p:extLst>
      <p:ext uri="{BB962C8B-B14F-4D97-AF65-F5344CB8AC3E}">
        <p14:creationId xmlns:p14="http://schemas.microsoft.com/office/powerpoint/2010/main" val="343957685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0" y="0"/>
            <a:ext cx="9144000" cy="1066800"/>
          </a:xfrm>
          <a:prstGeom prst="rect">
            <a:avLst/>
          </a:prstGeom>
          <a:gradFill>
            <a:gsLst>
              <a:gs pos="0">
                <a:srgbClr val="183457">
                  <a:lumMod val="75000"/>
                </a:srgbClr>
              </a:gs>
              <a:gs pos="50000">
                <a:schemeClr val="accent1">
                  <a:lumMod val="75000"/>
                  <a:shade val="67500"/>
                  <a:satMod val="115000"/>
                </a:schemeClr>
              </a:gs>
              <a:gs pos="100000">
                <a:schemeClr val="accent1">
                  <a:lumMod val="75000"/>
                  <a:shade val="100000"/>
                  <a:satMod val="115000"/>
                </a:schemeClr>
              </a:gs>
            </a:gsLst>
            <a:lin ang="0" scaled="1"/>
          </a:gradFill>
          <a:ln>
            <a:noFill/>
            <a:headEnd/>
            <a:tailEnd/>
          </a:ln>
          <a:effectLst>
            <a:innerShdw blurRad="1270000">
              <a:prstClr val="black"/>
            </a:innerShdw>
          </a:effectLst>
        </p:spPr>
        <p:style>
          <a:lnRef idx="1">
            <a:schemeClr val="accent5"/>
          </a:lnRef>
          <a:fillRef idx="3">
            <a:schemeClr val="accent5"/>
          </a:fillRef>
          <a:effectRef idx="2">
            <a:schemeClr val="accent5"/>
          </a:effectRef>
          <a:fontRef idx="minor">
            <a:schemeClr val="lt1"/>
          </a:fontRef>
        </p:style>
        <p:txBody>
          <a:bodyPr anchor="ctr"/>
          <a:lstStyle/>
          <a:p>
            <a:pPr algn="ctr">
              <a:spcBef>
                <a:spcPct val="0"/>
              </a:spcBef>
              <a:defRPr/>
            </a:pPr>
            <a:r>
              <a:rPr lang="ru-RU" sz="3500" b="1">
                <a:solidFill>
                  <a:schemeClr val="bg1"/>
                </a:solidFill>
                <a:latin typeface="Palatino Linotype" pitchFamily="18" charset="0"/>
              </a:rPr>
              <a:t>Запаљенски процеси усне дупље и језика</a:t>
            </a:r>
          </a:p>
        </p:txBody>
      </p:sp>
      <p:sp>
        <p:nvSpPr>
          <p:cNvPr id="3" name="Rectangle 2"/>
          <p:cNvSpPr/>
          <p:nvPr/>
        </p:nvSpPr>
        <p:spPr>
          <a:xfrm>
            <a:off x="228600" y="1295400"/>
            <a:ext cx="8839200" cy="3600986"/>
          </a:xfrm>
          <a:prstGeom prst="rect">
            <a:avLst/>
          </a:prstGeom>
        </p:spPr>
        <p:txBody>
          <a:bodyPr wrap="square">
            <a:spAutoFit/>
          </a:bodyPr>
          <a:lstStyle/>
          <a:p>
            <a:pPr marL="285750" lvl="0" indent="-285750">
              <a:buFont typeface="Wingdings" panose="05000000000000000000" pitchFamily="2" charset="2"/>
              <a:buChar char="§"/>
            </a:pPr>
            <a:endParaRPr lang="ru-RU" sz="2000" smtClean="0">
              <a:latin typeface="Palatino Linotype" pitchFamily="18" charset="0"/>
            </a:endParaRPr>
          </a:p>
          <a:p>
            <a:pPr marL="285750" lvl="0" indent="-285750">
              <a:buFont typeface="Wingdings" panose="05000000000000000000" pitchFamily="2" charset="2"/>
              <a:buChar char="§"/>
            </a:pPr>
            <a:r>
              <a:rPr lang="ru-RU" sz="2000" smtClean="0">
                <a:latin typeface="Palatino Linotype" pitchFamily="18" charset="0"/>
              </a:rPr>
              <a:t>У запаљенске процесе усне дупље спадају:</a:t>
            </a:r>
          </a:p>
          <a:p>
            <a:pPr marL="285750" lvl="0" indent="-285750">
              <a:buFont typeface="Wingdings" panose="05000000000000000000" pitchFamily="2" charset="2"/>
              <a:buChar char="§"/>
            </a:pPr>
            <a:endParaRPr lang="ru-RU" sz="2000">
              <a:latin typeface="Palatino Linotype" pitchFamily="18" charset="0"/>
            </a:endParaRPr>
          </a:p>
          <a:p>
            <a:pPr marL="800100" lvl="1" indent="-342900">
              <a:buFont typeface="Arial" panose="020B0604020202020204" pitchFamily="34" charset="0"/>
              <a:buChar char="•"/>
            </a:pPr>
            <a:r>
              <a:rPr lang="ru-RU" sz="2000" smtClean="0">
                <a:latin typeface="Palatino Linotype" pitchFamily="18" charset="0"/>
              </a:rPr>
              <a:t>Обољења усана (</a:t>
            </a:r>
            <a:r>
              <a:rPr lang="sr-Latn-RS" sz="2000" smtClean="0">
                <a:latin typeface="Palatino Linotype" pitchFamily="18" charset="0"/>
              </a:rPr>
              <a:t>cheilitis</a:t>
            </a:r>
            <a:r>
              <a:rPr lang="ru-RU" sz="2000" smtClean="0">
                <a:latin typeface="Palatino Linotype" pitchFamily="18" charset="0"/>
              </a:rPr>
              <a:t>)</a:t>
            </a:r>
          </a:p>
          <a:p>
            <a:pPr marL="800100" lvl="1" indent="-342900">
              <a:buFont typeface="Arial" panose="020B0604020202020204" pitchFamily="34" charset="0"/>
              <a:buChar char="•"/>
            </a:pPr>
            <a:endParaRPr lang="ru-RU" sz="2000" smtClean="0">
              <a:latin typeface="Palatino Linotype" pitchFamily="18" charset="0"/>
            </a:endParaRPr>
          </a:p>
          <a:p>
            <a:pPr marL="800100" lvl="1" indent="-342900">
              <a:buFont typeface="Arial" panose="020B0604020202020204" pitchFamily="34" charset="0"/>
              <a:buChar char="•"/>
            </a:pPr>
            <a:r>
              <a:rPr lang="ru-RU" sz="2000" smtClean="0">
                <a:latin typeface="Palatino Linotype" pitchFamily="18" charset="0"/>
              </a:rPr>
              <a:t>Обољења десни</a:t>
            </a:r>
            <a:r>
              <a:rPr lang="sr-Latn-RS" sz="2000" smtClean="0">
                <a:latin typeface="Palatino Linotype" pitchFamily="18" charset="0"/>
              </a:rPr>
              <a:t> (gingivitis)</a:t>
            </a:r>
            <a:endParaRPr lang="ru-RU" sz="2000" smtClean="0">
              <a:latin typeface="Palatino Linotype" pitchFamily="18" charset="0"/>
            </a:endParaRPr>
          </a:p>
          <a:p>
            <a:pPr marL="800100" lvl="1" indent="-342900">
              <a:buFont typeface="Arial" panose="020B0604020202020204" pitchFamily="34" charset="0"/>
              <a:buChar char="•"/>
            </a:pPr>
            <a:endParaRPr lang="ru-RU" sz="2000" smtClean="0">
              <a:latin typeface="Palatino Linotype" pitchFamily="18" charset="0"/>
            </a:endParaRPr>
          </a:p>
          <a:p>
            <a:pPr marL="800100" lvl="1" indent="-342900">
              <a:buFont typeface="Arial" panose="020B0604020202020204" pitchFamily="34" charset="0"/>
              <a:buChar char="•"/>
            </a:pPr>
            <a:r>
              <a:rPr lang="ru-RU" sz="2000" smtClean="0">
                <a:latin typeface="Palatino Linotype" pitchFamily="18" charset="0"/>
              </a:rPr>
              <a:t>Запаљенска обољења усне дупље </a:t>
            </a:r>
            <a:r>
              <a:rPr lang="sr-Latn-RS" sz="2000" smtClean="0">
                <a:latin typeface="Palatino Linotype" pitchFamily="18" charset="0"/>
              </a:rPr>
              <a:t>(stomatitis)</a:t>
            </a:r>
            <a:endParaRPr lang="ru-RU" sz="2000" smtClean="0">
              <a:latin typeface="Palatino Linotype" pitchFamily="18" charset="0"/>
            </a:endParaRPr>
          </a:p>
          <a:p>
            <a:pPr marL="800100" lvl="1" indent="-342900">
              <a:buFont typeface="Arial" panose="020B0604020202020204" pitchFamily="34" charset="0"/>
              <a:buChar char="•"/>
            </a:pPr>
            <a:endParaRPr lang="ru-RU" sz="2000" smtClean="0">
              <a:latin typeface="Palatino Linotype" pitchFamily="18" charset="0"/>
            </a:endParaRPr>
          </a:p>
          <a:p>
            <a:pPr marL="800100" lvl="1" indent="-342900">
              <a:buFont typeface="Arial" panose="020B0604020202020204" pitchFamily="34" charset="0"/>
              <a:buChar char="•"/>
            </a:pPr>
            <a:r>
              <a:rPr lang="ru-RU" sz="2000" smtClean="0">
                <a:latin typeface="Palatino Linotype" pitchFamily="18" charset="0"/>
              </a:rPr>
              <a:t>Обољења језика</a:t>
            </a:r>
            <a:r>
              <a:rPr lang="sr-Latn-RS" sz="2000" smtClean="0">
                <a:latin typeface="Palatino Linotype" pitchFamily="18" charset="0"/>
              </a:rPr>
              <a:t> (glossitis)</a:t>
            </a:r>
            <a:endParaRPr lang="ru-RU" sz="2000" smtClean="0">
              <a:latin typeface="Palatino Linotype" pitchFamily="18" charset="0"/>
            </a:endParaRPr>
          </a:p>
          <a:p>
            <a:pPr marL="800100" lvl="1" indent="-342900">
              <a:buFont typeface="Arial" panose="020B0604020202020204" pitchFamily="34" charset="0"/>
              <a:buChar char="•"/>
            </a:pPr>
            <a:endParaRPr lang="ru-RU" sz="800" smtClean="0">
              <a:latin typeface="Palatino Linotype" pitchFamily="18" charset="0"/>
            </a:endParaRPr>
          </a:p>
          <a:p>
            <a:pPr marL="1257300" lvl="2" indent="-342900">
              <a:buFont typeface="Arial" panose="020B0604020202020204" pitchFamily="34" charset="0"/>
              <a:buChar char="•"/>
            </a:pPr>
            <a:endParaRPr lang="ru-RU" sz="2000">
              <a:latin typeface="Palatino Linotype" pitchFamily="18" charset="0"/>
            </a:endParaRPr>
          </a:p>
        </p:txBody>
      </p:sp>
    </p:spTree>
    <p:extLst>
      <p:ext uri="{BB962C8B-B14F-4D97-AF65-F5344CB8AC3E}">
        <p14:creationId xmlns:p14="http://schemas.microsoft.com/office/powerpoint/2010/main" val="228509639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0" y="76200"/>
            <a:ext cx="9144000" cy="838200"/>
          </a:xfrm>
          <a:prstGeom prst="rect">
            <a:avLst/>
          </a:prstGeom>
          <a:noFill/>
          <a:ln>
            <a:noFill/>
            <a:headEnd/>
            <a:tailEnd/>
          </a:ln>
          <a:effectLst>
            <a:innerShdw blurRad="1270000">
              <a:prstClr val="black"/>
            </a:innerShdw>
          </a:effectLst>
        </p:spPr>
        <p:style>
          <a:lnRef idx="1">
            <a:schemeClr val="accent5"/>
          </a:lnRef>
          <a:fillRef idx="3">
            <a:schemeClr val="accent5"/>
          </a:fillRef>
          <a:effectRef idx="2">
            <a:schemeClr val="accent5"/>
          </a:effectRef>
          <a:fontRef idx="minor">
            <a:schemeClr val="lt1"/>
          </a:fontRef>
        </p:style>
        <p:txBody>
          <a:bodyPr anchor="ctr"/>
          <a:lstStyle/>
          <a:p>
            <a:pPr algn="ctr">
              <a:spcBef>
                <a:spcPct val="0"/>
              </a:spcBef>
              <a:defRPr/>
            </a:pPr>
            <a:r>
              <a:rPr lang="ru-RU" sz="3500" b="1">
                <a:solidFill>
                  <a:srgbClr val="000099"/>
                </a:solidFill>
                <a:latin typeface="Palatino Linotype" pitchFamily="18" charset="0"/>
              </a:rPr>
              <a:t>Обољења усана</a:t>
            </a:r>
          </a:p>
        </p:txBody>
      </p:sp>
      <p:sp>
        <p:nvSpPr>
          <p:cNvPr id="3" name="Rectangle 2"/>
          <p:cNvSpPr/>
          <p:nvPr/>
        </p:nvSpPr>
        <p:spPr>
          <a:xfrm>
            <a:off x="228600" y="1143000"/>
            <a:ext cx="8839200" cy="5016758"/>
          </a:xfrm>
          <a:prstGeom prst="rect">
            <a:avLst/>
          </a:prstGeom>
        </p:spPr>
        <p:txBody>
          <a:bodyPr wrap="square">
            <a:spAutoFit/>
          </a:bodyPr>
          <a:lstStyle/>
          <a:p>
            <a:pPr marL="285750" lvl="0" indent="-285750">
              <a:buFont typeface="Wingdings" panose="05000000000000000000" pitchFamily="2" charset="2"/>
              <a:buChar char="§"/>
            </a:pPr>
            <a:endParaRPr lang="sr-Cyrl-RS" sz="2000" smtClean="0">
              <a:latin typeface="Palatino Linotype" pitchFamily="18" charset="0"/>
            </a:endParaRPr>
          </a:p>
          <a:p>
            <a:pPr marL="285750" lvl="0" indent="-285750">
              <a:buFont typeface="Wingdings" panose="05000000000000000000" pitchFamily="2" charset="2"/>
              <a:buChar char="§"/>
            </a:pPr>
            <a:endParaRPr lang="sr-Cyrl-RS" sz="2000">
              <a:latin typeface="Palatino Linotype" pitchFamily="18" charset="0"/>
            </a:endParaRPr>
          </a:p>
          <a:p>
            <a:pPr marL="285750" lvl="0" indent="-285750">
              <a:buFont typeface="Wingdings" panose="05000000000000000000" pitchFamily="2" charset="2"/>
              <a:buChar char="§"/>
            </a:pPr>
            <a:endParaRPr lang="sr-Cyrl-RS" sz="2000" smtClean="0">
              <a:latin typeface="Palatino Linotype" pitchFamily="18" charset="0"/>
            </a:endParaRPr>
          </a:p>
          <a:p>
            <a:pPr marL="285750" lvl="0" indent="-285750">
              <a:buFont typeface="Wingdings" panose="05000000000000000000" pitchFamily="2" charset="2"/>
              <a:buChar char="§"/>
            </a:pPr>
            <a:r>
              <a:rPr lang="sr-Cyrl-RS" sz="2000" smtClean="0">
                <a:latin typeface="Palatino Linotype" pitchFamily="18" charset="0"/>
              </a:rPr>
              <a:t>У обољења усана се убрајају: </a:t>
            </a:r>
            <a:endParaRPr lang="sr-Latn-RS" sz="2000">
              <a:latin typeface="Palatino Linotype" pitchFamily="18" charset="0"/>
            </a:endParaRPr>
          </a:p>
          <a:p>
            <a:pPr marL="285750" lvl="0" indent="-285750">
              <a:buFont typeface="Wingdings" panose="05000000000000000000" pitchFamily="2" charset="2"/>
              <a:buChar char="§"/>
            </a:pPr>
            <a:endParaRPr lang="sr-Latn-RS" sz="2000" smtClean="0">
              <a:latin typeface="Palatino Linotype" pitchFamily="18" charset="0"/>
            </a:endParaRPr>
          </a:p>
          <a:p>
            <a:pPr marL="800100" lvl="1" indent="-342900">
              <a:buFont typeface="Arial" panose="020B0604020202020204" pitchFamily="34" charset="0"/>
              <a:buChar char="•"/>
            </a:pPr>
            <a:r>
              <a:rPr lang="sr-Cyrl-RS" sz="2000" smtClean="0">
                <a:latin typeface="Palatino Linotype" pitchFamily="18" charset="0"/>
              </a:rPr>
              <a:t>Ексфолијативни хеилитис (</a:t>
            </a:r>
            <a:r>
              <a:rPr lang="sr-Cyrl-RS" sz="2000">
                <a:latin typeface="Palatino Linotype" pitchFamily="18" charset="0"/>
              </a:rPr>
              <a:t>с</a:t>
            </a:r>
            <a:r>
              <a:rPr lang="sr-Latn-RS" sz="2000" smtClean="0">
                <a:latin typeface="Palatino Linotype" pitchFamily="18" charset="0"/>
              </a:rPr>
              <a:t>heilitis exfoliativa</a:t>
            </a:r>
            <a:r>
              <a:rPr lang="sr-Cyrl-RS" sz="2000" smtClean="0">
                <a:latin typeface="Palatino Linotype" pitchFamily="18" charset="0"/>
              </a:rPr>
              <a:t>)</a:t>
            </a:r>
          </a:p>
          <a:p>
            <a:pPr marL="800100" lvl="1" indent="-342900">
              <a:buFont typeface="Arial" panose="020B0604020202020204" pitchFamily="34" charset="0"/>
              <a:buChar char="•"/>
            </a:pPr>
            <a:endParaRPr lang="sr-Latn-RS" sz="2000" smtClean="0">
              <a:latin typeface="Palatino Linotype" pitchFamily="18" charset="0"/>
            </a:endParaRPr>
          </a:p>
          <a:p>
            <a:pPr marL="800100" lvl="1" indent="-342900">
              <a:buFont typeface="Arial" panose="020B0604020202020204" pitchFamily="34" charset="0"/>
              <a:buChar char="•"/>
            </a:pPr>
            <a:r>
              <a:rPr lang="sr-Cyrl-RS" sz="2000" smtClean="0">
                <a:latin typeface="Palatino Linotype" pitchFamily="18" charset="0"/>
              </a:rPr>
              <a:t>Ангуларни хеилитис (с</a:t>
            </a:r>
            <a:r>
              <a:rPr lang="sr-Latn-RS" sz="2000" smtClean="0">
                <a:latin typeface="Palatino Linotype" pitchFamily="18" charset="0"/>
              </a:rPr>
              <a:t>heilitis angularis</a:t>
            </a:r>
            <a:r>
              <a:rPr lang="sr-Cyrl-RS" sz="2000" smtClean="0">
                <a:latin typeface="Palatino Linotype" pitchFamily="18" charset="0"/>
              </a:rPr>
              <a:t>)</a:t>
            </a:r>
          </a:p>
          <a:p>
            <a:pPr marL="800100" lvl="1" indent="-342900">
              <a:buFont typeface="Arial" panose="020B0604020202020204" pitchFamily="34" charset="0"/>
              <a:buChar char="•"/>
            </a:pPr>
            <a:endParaRPr lang="sr-Latn-RS" sz="2000" smtClean="0">
              <a:latin typeface="Palatino Linotype" pitchFamily="18" charset="0"/>
            </a:endParaRPr>
          </a:p>
          <a:p>
            <a:pPr marL="800100" lvl="1" indent="-342900">
              <a:buFont typeface="Arial" panose="020B0604020202020204" pitchFamily="34" charset="0"/>
              <a:buChar char="•"/>
            </a:pPr>
            <a:r>
              <a:rPr lang="sr-Cyrl-RS" sz="2000" smtClean="0">
                <a:latin typeface="Palatino Linotype" pitchFamily="18" charset="0"/>
              </a:rPr>
              <a:t>Алергијски хеилитис (с</a:t>
            </a:r>
            <a:r>
              <a:rPr lang="sr-Latn-RS" sz="2000" smtClean="0">
                <a:latin typeface="Palatino Linotype" pitchFamily="18" charset="0"/>
              </a:rPr>
              <a:t>heilitis allergica</a:t>
            </a:r>
            <a:r>
              <a:rPr lang="sr-Cyrl-RS" sz="2000" smtClean="0">
                <a:latin typeface="Palatino Linotype" pitchFamily="18" charset="0"/>
              </a:rPr>
              <a:t>)</a:t>
            </a:r>
          </a:p>
          <a:p>
            <a:pPr marL="285750" lvl="0" indent="-285750">
              <a:buFont typeface="Wingdings" panose="05000000000000000000" pitchFamily="2" charset="2"/>
              <a:buChar char="§"/>
            </a:pPr>
            <a:endParaRPr lang="ru-RU" sz="2000">
              <a:latin typeface="Palatino Linotype" pitchFamily="18" charset="0"/>
            </a:endParaRPr>
          </a:p>
          <a:p>
            <a:pPr marL="285750" lvl="0" indent="-285750">
              <a:buFont typeface="Wingdings" panose="05000000000000000000" pitchFamily="2" charset="2"/>
              <a:buChar char="§"/>
            </a:pPr>
            <a:endParaRPr lang="ru-RU" sz="2000">
              <a:latin typeface="Palatino Linotype" pitchFamily="18" charset="0"/>
            </a:endParaRPr>
          </a:p>
          <a:p>
            <a:pPr lvl="1"/>
            <a:endParaRPr lang="sr-Cyrl-RS" sz="2000">
              <a:latin typeface="Palatino Linotype" pitchFamily="18" charset="0"/>
            </a:endParaRPr>
          </a:p>
          <a:p>
            <a:pPr marL="800100" lvl="1" indent="-342900">
              <a:buFont typeface="Arial" panose="020B0604020202020204" pitchFamily="34" charset="0"/>
              <a:buChar char="•"/>
            </a:pPr>
            <a:endParaRPr lang="sr-Cyrl-RS" sz="2000" dirty="0">
              <a:latin typeface="Palatino Linotype" pitchFamily="18" charset="0"/>
            </a:endParaRPr>
          </a:p>
          <a:p>
            <a:pPr marL="800100" lvl="1" indent="-342900">
              <a:buFont typeface="Arial" panose="020B0604020202020204" pitchFamily="34" charset="0"/>
              <a:buChar char="•"/>
            </a:pPr>
            <a:endParaRPr lang="sr-Cyrl-RS" sz="2000" dirty="0">
              <a:latin typeface="Palatino Linotype" pitchFamily="18" charset="0"/>
            </a:endParaRPr>
          </a:p>
          <a:p>
            <a:pPr marL="800100" lvl="1" indent="-342900">
              <a:buFont typeface="Wingdings" panose="05000000000000000000" pitchFamily="2" charset="2"/>
              <a:buChar char="§"/>
            </a:pPr>
            <a:endParaRPr lang="sr-Cyrl-RS" sz="2000">
              <a:latin typeface="Palatino Linotype" pitchFamily="18" charset="0"/>
            </a:endParaRPr>
          </a:p>
        </p:txBody>
      </p:sp>
    </p:spTree>
    <p:extLst>
      <p:ext uri="{BB962C8B-B14F-4D97-AF65-F5344CB8AC3E}">
        <p14:creationId xmlns:p14="http://schemas.microsoft.com/office/powerpoint/2010/main" val="164427609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0" y="76200"/>
            <a:ext cx="9144000" cy="838200"/>
          </a:xfrm>
          <a:prstGeom prst="rect">
            <a:avLst/>
          </a:prstGeom>
          <a:noFill/>
          <a:ln>
            <a:noFill/>
            <a:headEnd/>
            <a:tailEnd/>
          </a:ln>
          <a:effectLst>
            <a:innerShdw blurRad="1270000">
              <a:prstClr val="black"/>
            </a:innerShdw>
          </a:effectLst>
        </p:spPr>
        <p:style>
          <a:lnRef idx="1">
            <a:schemeClr val="accent5"/>
          </a:lnRef>
          <a:fillRef idx="3">
            <a:schemeClr val="accent5"/>
          </a:fillRef>
          <a:effectRef idx="2">
            <a:schemeClr val="accent5"/>
          </a:effectRef>
          <a:fontRef idx="minor">
            <a:schemeClr val="lt1"/>
          </a:fontRef>
        </p:style>
        <p:txBody>
          <a:bodyPr anchor="ctr"/>
          <a:lstStyle/>
          <a:p>
            <a:pPr lvl="0" algn="ctr">
              <a:spcBef>
                <a:spcPct val="0"/>
              </a:spcBef>
              <a:defRPr/>
            </a:pPr>
            <a:r>
              <a:rPr lang="ru-RU" sz="3500" b="1">
                <a:solidFill>
                  <a:prstClr val="black"/>
                </a:solidFill>
                <a:latin typeface="Palatino Linotype" pitchFamily="18" charset="0"/>
              </a:rPr>
              <a:t>Ексфолијативни хеилитис (с</a:t>
            </a:r>
            <a:r>
              <a:rPr lang="en-US" sz="3500" b="1">
                <a:solidFill>
                  <a:prstClr val="black"/>
                </a:solidFill>
                <a:latin typeface="Palatino Linotype" pitchFamily="18" charset="0"/>
              </a:rPr>
              <a:t>heilitis exfoliativa)</a:t>
            </a:r>
          </a:p>
        </p:txBody>
      </p:sp>
      <p:sp>
        <p:nvSpPr>
          <p:cNvPr id="3" name="Rectangle 2"/>
          <p:cNvSpPr/>
          <p:nvPr/>
        </p:nvSpPr>
        <p:spPr>
          <a:xfrm>
            <a:off x="228600" y="1143000"/>
            <a:ext cx="8839200" cy="7232749"/>
          </a:xfrm>
          <a:prstGeom prst="rect">
            <a:avLst/>
          </a:prstGeom>
        </p:spPr>
        <p:txBody>
          <a:bodyPr wrap="square">
            <a:spAutoFit/>
          </a:bodyPr>
          <a:lstStyle/>
          <a:p>
            <a:pPr marL="285750" lvl="0" indent="-285750">
              <a:buFont typeface="Wingdings" panose="05000000000000000000" pitchFamily="2" charset="2"/>
              <a:buChar char="§"/>
            </a:pPr>
            <a:r>
              <a:rPr lang="sr-Cyrl-RS" sz="2000" smtClean="0">
                <a:latin typeface="Palatino Linotype" pitchFamily="18" charset="0"/>
              </a:rPr>
              <a:t>Карактерише </a:t>
            </a:r>
            <a:r>
              <a:rPr lang="sr-Cyrl-RS" sz="2000">
                <a:latin typeface="Palatino Linotype" pitchFamily="18" charset="0"/>
              </a:rPr>
              <a:t>се љуштењем рожнатог слоја епитела уснице</a:t>
            </a:r>
            <a:r>
              <a:rPr lang="sr-Cyrl-RS" sz="2000" smtClean="0">
                <a:latin typeface="Palatino Linotype" pitchFamily="18" charset="0"/>
              </a:rPr>
              <a:t>.</a:t>
            </a:r>
          </a:p>
          <a:p>
            <a:pPr lvl="0"/>
            <a:endParaRPr lang="sr-Cyrl-RS" sz="800">
              <a:latin typeface="Palatino Linotype" pitchFamily="18" charset="0"/>
            </a:endParaRPr>
          </a:p>
          <a:p>
            <a:pPr marL="285750" lvl="0" indent="-285750">
              <a:buFont typeface="Wingdings" panose="05000000000000000000" pitchFamily="2" charset="2"/>
              <a:buChar char="§"/>
            </a:pPr>
            <a:r>
              <a:rPr lang="sr-Cyrl-RS" sz="2000" b="1">
                <a:latin typeface="Palatino Linotype" pitchFamily="18" charset="0"/>
              </a:rPr>
              <a:t>Етиологија:</a:t>
            </a:r>
            <a:r>
              <a:rPr lang="sr-Cyrl-RS" sz="2000">
                <a:latin typeface="Palatino Linotype" pitchFamily="18" charset="0"/>
              </a:rPr>
              <a:t> неповољни климатски услови (ветар, изложеност сунцу), дужи боравак у прегрејаним просторијама са сувим ваздухом, стално влажење и грицкање усница, недостатак витамина Б2 и Б6, поремећај рада штитасте жлезде, пушење</a:t>
            </a:r>
            <a:r>
              <a:rPr lang="sr-Cyrl-RS" sz="2000" smtClean="0">
                <a:latin typeface="Palatino Linotype" pitchFamily="18" charset="0"/>
              </a:rPr>
              <a:t>.</a:t>
            </a:r>
          </a:p>
          <a:p>
            <a:pPr marL="285750" lvl="0" indent="-285750">
              <a:buFont typeface="Wingdings" panose="05000000000000000000" pitchFamily="2" charset="2"/>
              <a:buChar char="§"/>
            </a:pPr>
            <a:endParaRPr lang="sr-Cyrl-RS" sz="800">
              <a:latin typeface="Palatino Linotype" pitchFamily="18" charset="0"/>
            </a:endParaRPr>
          </a:p>
          <a:p>
            <a:pPr marL="285750" lvl="0" indent="-285750">
              <a:buFont typeface="Wingdings" panose="05000000000000000000" pitchFamily="2" charset="2"/>
              <a:buChar char="§"/>
            </a:pPr>
            <a:r>
              <a:rPr lang="sr-Cyrl-RS" sz="2000" b="1">
                <a:latin typeface="Palatino Linotype" pitchFamily="18" charset="0"/>
              </a:rPr>
              <a:t>Клиничка слика:</a:t>
            </a:r>
            <a:r>
              <a:rPr lang="sr-Cyrl-RS" sz="2000">
                <a:latin typeface="Palatino Linotype" pitchFamily="18" charset="0"/>
              </a:rPr>
              <a:t> јавља се у две форме. Код суве форме рожасти слој епитела задебљава и љушти се. Код оболелих се јавља субјективни осећај сувоће усана те стално влаже усне што погоршава стање јер потенцира даљу десквамацију. Влажна форма је компликација суве форме. Карактерише је увећање усана, нарочито доње. Долази до стварања рагада на уснама које су врло болне и крваре</a:t>
            </a:r>
            <a:r>
              <a:rPr lang="sr-Cyrl-RS" sz="2000" smtClean="0">
                <a:latin typeface="Palatino Linotype" pitchFamily="18" charset="0"/>
              </a:rPr>
              <a:t>.</a:t>
            </a:r>
          </a:p>
          <a:p>
            <a:pPr marL="285750" lvl="0" indent="-285750">
              <a:buFont typeface="Wingdings" panose="05000000000000000000" pitchFamily="2" charset="2"/>
              <a:buChar char="§"/>
            </a:pPr>
            <a:endParaRPr lang="sr-Cyrl-RS" sz="800">
              <a:latin typeface="Palatino Linotype" pitchFamily="18" charset="0"/>
            </a:endParaRPr>
          </a:p>
          <a:p>
            <a:pPr marL="285750" lvl="0" indent="-285750">
              <a:buFont typeface="Wingdings" panose="05000000000000000000" pitchFamily="2" charset="2"/>
              <a:buChar char="§"/>
            </a:pPr>
            <a:r>
              <a:rPr lang="sr-Cyrl-RS" sz="2000" b="1">
                <a:latin typeface="Palatino Linotype" pitchFamily="18" charset="0"/>
              </a:rPr>
              <a:t>Терапија:</a:t>
            </a:r>
            <a:r>
              <a:rPr lang="sr-Cyrl-RS" sz="2000">
                <a:latin typeface="Palatino Linotype" pitchFamily="18" charset="0"/>
              </a:rPr>
              <a:t> индиферентне масти, као и масти са благим антисептичним дејством, а терапија се усмерава и на могуће узрочнике који су довели до обољења. У случају појаве секундарне бактеријске инфекције ординирају се антибиотици (</a:t>
            </a:r>
            <a:r>
              <a:rPr lang="en-US" sz="2000">
                <a:latin typeface="Palatino Linotype" pitchFamily="18" charset="0"/>
              </a:rPr>
              <a:t>per os), </a:t>
            </a:r>
            <a:r>
              <a:rPr lang="sr-Cyrl-RS" sz="2000">
                <a:latin typeface="Palatino Linotype" pitchFamily="18" charset="0"/>
              </a:rPr>
              <a:t>најбоље према антибиограму.</a:t>
            </a:r>
          </a:p>
          <a:p>
            <a:pPr marL="285750" lvl="0" indent="-285750">
              <a:buFont typeface="Wingdings" panose="05000000000000000000" pitchFamily="2" charset="2"/>
              <a:buChar char="§"/>
            </a:pPr>
            <a:endParaRPr lang="ru-RU" sz="2000">
              <a:latin typeface="Palatino Linotype" pitchFamily="18" charset="0"/>
            </a:endParaRPr>
          </a:p>
          <a:p>
            <a:pPr marL="285750" lvl="0" indent="-285750">
              <a:buFont typeface="Wingdings" panose="05000000000000000000" pitchFamily="2" charset="2"/>
              <a:buChar char="§"/>
            </a:pPr>
            <a:endParaRPr lang="ru-RU" sz="2000">
              <a:latin typeface="Palatino Linotype" pitchFamily="18" charset="0"/>
            </a:endParaRPr>
          </a:p>
          <a:p>
            <a:pPr lvl="1"/>
            <a:endParaRPr lang="sr-Cyrl-RS" sz="2000">
              <a:latin typeface="Palatino Linotype" pitchFamily="18" charset="0"/>
            </a:endParaRPr>
          </a:p>
          <a:p>
            <a:pPr marL="800100" lvl="1" indent="-342900">
              <a:buFont typeface="Arial" panose="020B0604020202020204" pitchFamily="34" charset="0"/>
              <a:buChar char="•"/>
            </a:pPr>
            <a:endParaRPr lang="sr-Cyrl-RS" sz="2000" dirty="0">
              <a:latin typeface="Palatino Linotype" pitchFamily="18" charset="0"/>
            </a:endParaRPr>
          </a:p>
          <a:p>
            <a:pPr marL="800100" lvl="1" indent="-342900">
              <a:buFont typeface="Arial" panose="020B0604020202020204" pitchFamily="34" charset="0"/>
              <a:buChar char="•"/>
            </a:pPr>
            <a:endParaRPr lang="sr-Cyrl-RS" sz="2000" dirty="0">
              <a:latin typeface="Palatino Linotype" pitchFamily="18" charset="0"/>
            </a:endParaRPr>
          </a:p>
          <a:p>
            <a:pPr marL="800100" lvl="1" indent="-342900">
              <a:buFont typeface="Wingdings" panose="05000000000000000000" pitchFamily="2" charset="2"/>
              <a:buChar char="§"/>
            </a:pPr>
            <a:endParaRPr lang="sr-Cyrl-RS" sz="2000">
              <a:latin typeface="Palatino Linotype" pitchFamily="18" charset="0"/>
            </a:endParaRPr>
          </a:p>
        </p:txBody>
      </p:sp>
    </p:spTree>
    <p:extLst>
      <p:ext uri="{BB962C8B-B14F-4D97-AF65-F5344CB8AC3E}">
        <p14:creationId xmlns:p14="http://schemas.microsoft.com/office/powerpoint/2010/main" val="366705005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0" y="76200"/>
            <a:ext cx="9144000" cy="838200"/>
          </a:xfrm>
          <a:prstGeom prst="rect">
            <a:avLst/>
          </a:prstGeom>
          <a:noFill/>
          <a:ln>
            <a:noFill/>
            <a:headEnd/>
            <a:tailEnd/>
          </a:ln>
          <a:effectLst>
            <a:innerShdw blurRad="1270000">
              <a:prstClr val="black"/>
            </a:innerShdw>
          </a:effectLst>
        </p:spPr>
        <p:style>
          <a:lnRef idx="1">
            <a:schemeClr val="accent5"/>
          </a:lnRef>
          <a:fillRef idx="3">
            <a:schemeClr val="accent5"/>
          </a:fillRef>
          <a:effectRef idx="2">
            <a:schemeClr val="accent5"/>
          </a:effectRef>
          <a:fontRef idx="minor">
            <a:schemeClr val="lt1"/>
          </a:fontRef>
        </p:style>
        <p:txBody>
          <a:bodyPr anchor="ctr"/>
          <a:lstStyle/>
          <a:p>
            <a:pPr lvl="0" algn="ctr">
              <a:spcBef>
                <a:spcPct val="0"/>
              </a:spcBef>
              <a:defRPr/>
            </a:pPr>
            <a:r>
              <a:rPr lang="ru-RU" sz="3500" b="1">
                <a:solidFill>
                  <a:prstClr val="black"/>
                </a:solidFill>
                <a:latin typeface="Palatino Linotype" pitchFamily="18" charset="0"/>
              </a:rPr>
              <a:t>Ексфолијативни хеилитис (с</a:t>
            </a:r>
            <a:r>
              <a:rPr lang="en-US" sz="3500" b="1">
                <a:solidFill>
                  <a:prstClr val="black"/>
                </a:solidFill>
                <a:latin typeface="Palatino Linotype" pitchFamily="18" charset="0"/>
              </a:rPr>
              <a:t>heilitis exfoliativa)</a:t>
            </a:r>
          </a:p>
        </p:txBody>
      </p:sp>
      <p:pic>
        <p:nvPicPr>
          <p:cNvPr id="4" name="Picture 2" descr="Bolesti usana – Cheilitis exfoliativa">
            <a:extLst>
              <a:ext uri="{FF2B5EF4-FFF2-40B4-BE49-F238E27FC236}">
                <a16:creationId xmlns="" xmlns:a16="http://schemas.microsoft.com/office/drawing/2014/main" id="{2D625E4F-F7DD-00B8-2A09-0FD6ADCEB9F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00212" y="1905000"/>
            <a:ext cx="5743575" cy="4038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8617307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0" y="76200"/>
            <a:ext cx="9144000" cy="838200"/>
          </a:xfrm>
          <a:prstGeom prst="rect">
            <a:avLst/>
          </a:prstGeom>
          <a:noFill/>
          <a:ln>
            <a:noFill/>
            <a:headEnd/>
            <a:tailEnd/>
          </a:ln>
          <a:effectLst>
            <a:innerShdw blurRad="1270000">
              <a:prstClr val="black"/>
            </a:innerShdw>
          </a:effectLst>
        </p:spPr>
        <p:style>
          <a:lnRef idx="1">
            <a:schemeClr val="accent5"/>
          </a:lnRef>
          <a:fillRef idx="3">
            <a:schemeClr val="accent5"/>
          </a:fillRef>
          <a:effectRef idx="2">
            <a:schemeClr val="accent5"/>
          </a:effectRef>
          <a:fontRef idx="minor">
            <a:schemeClr val="lt1"/>
          </a:fontRef>
        </p:style>
        <p:txBody>
          <a:bodyPr anchor="ctr"/>
          <a:lstStyle/>
          <a:p>
            <a:pPr lvl="0" algn="ctr">
              <a:spcBef>
                <a:spcPct val="0"/>
              </a:spcBef>
              <a:defRPr/>
            </a:pPr>
            <a:r>
              <a:rPr lang="ru-RU" sz="3500" b="1">
                <a:solidFill>
                  <a:prstClr val="black"/>
                </a:solidFill>
                <a:latin typeface="Palatino Linotype" pitchFamily="18" charset="0"/>
              </a:rPr>
              <a:t>Ангуларни хеилитис (с</a:t>
            </a:r>
            <a:r>
              <a:rPr lang="en-US" sz="3500" b="1">
                <a:solidFill>
                  <a:prstClr val="black"/>
                </a:solidFill>
                <a:latin typeface="Palatino Linotype" pitchFamily="18" charset="0"/>
              </a:rPr>
              <a:t>heilitis angularis)</a:t>
            </a:r>
          </a:p>
        </p:txBody>
      </p:sp>
      <p:sp>
        <p:nvSpPr>
          <p:cNvPr id="3" name="Rectangle 2"/>
          <p:cNvSpPr/>
          <p:nvPr/>
        </p:nvSpPr>
        <p:spPr>
          <a:xfrm>
            <a:off x="228600" y="1143000"/>
            <a:ext cx="8839200" cy="7171194"/>
          </a:xfrm>
          <a:prstGeom prst="rect">
            <a:avLst/>
          </a:prstGeom>
        </p:spPr>
        <p:txBody>
          <a:bodyPr wrap="square">
            <a:spAutoFit/>
          </a:bodyPr>
          <a:lstStyle/>
          <a:p>
            <a:pPr marL="285750" lvl="0" indent="-285750">
              <a:buFont typeface="Wingdings" panose="05000000000000000000" pitchFamily="2" charset="2"/>
              <a:buChar char="§"/>
            </a:pPr>
            <a:r>
              <a:rPr lang="sr-Cyrl-RS" sz="2000" b="1">
                <a:latin typeface="Palatino Linotype" pitchFamily="18" charset="0"/>
              </a:rPr>
              <a:t>Етиологија:</a:t>
            </a:r>
            <a:r>
              <a:rPr lang="sr-Cyrl-RS" sz="2000">
                <a:latin typeface="Palatino Linotype" pitchFamily="18" charset="0"/>
              </a:rPr>
              <a:t> губитак мишићног тонуса, атрофија вилица, хиперсаливација, недостатк витамина Б2, Б3, Б12, фолне киселине, гвожђа, анемија, дијабетес, ендокрини поремећаји, повреде, сушење усана код логороичних особа, бактеријске и гљивичне инфекције, малигни тумори</a:t>
            </a:r>
            <a:r>
              <a:rPr lang="sr-Cyrl-RS" sz="2000" smtClean="0">
                <a:latin typeface="Palatino Linotype" pitchFamily="18" charset="0"/>
              </a:rPr>
              <a:t>.</a:t>
            </a:r>
          </a:p>
          <a:p>
            <a:pPr marL="285750" lvl="0" indent="-285750">
              <a:buFont typeface="Wingdings" panose="05000000000000000000" pitchFamily="2" charset="2"/>
              <a:buChar char="§"/>
            </a:pPr>
            <a:endParaRPr lang="sr-Cyrl-RS" sz="2000">
              <a:latin typeface="Palatino Linotype" pitchFamily="18" charset="0"/>
            </a:endParaRPr>
          </a:p>
          <a:p>
            <a:pPr marL="285750" lvl="0" indent="-285750">
              <a:buFont typeface="Wingdings" panose="05000000000000000000" pitchFamily="2" charset="2"/>
              <a:buChar char="§"/>
            </a:pPr>
            <a:r>
              <a:rPr lang="sr-Cyrl-RS" sz="2000" b="1">
                <a:latin typeface="Palatino Linotype" pitchFamily="18" charset="0"/>
              </a:rPr>
              <a:t>Клиничка слика: </a:t>
            </a:r>
            <a:r>
              <a:rPr lang="sr-Cyrl-RS" sz="2000">
                <a:latin typeface="Palatino Linotype" pitchFamily="18" charset="0"/>
              </a:rPr>
              <a:t>почиње еритемом на угловима усана који се шири латерално ка лицу. Јавља се благо пецкање у угловима усана. На захваћеној површини се јављају болне рагаде које при јачем отварању уста прскају и крваре што доводи до стварања крусти. У случају секундарне бактеријске инфекције (најчешће стрептококама и стафилококама) крусте бивају веће и дебље и добијају жућкастомрку нијансу</a:t>
            </a:r>
            <a:r>
              <a:rPr lang="sr-Cyrl-RS" sz="2000" smtClean="0">
                <a:latin typeface="Palatino Linotype" pitchFamily="18" charset="0"/>
              </a:rPr>
              <a:t>.</a:t>
            </a:r>
          </a:p>
          <a:p>
            <a:pPr marL="285750" lvl="0" indent="-285750">
              <a:buFont typeface="Wingdings" panose="05000000000000000000" pitchFamily="2" charset="2"/>
              <a:buChar char="§"/>
            </a:pPr>
            <a:endParaRPr lang="sr-Cyrl-RS" sz="2000">
              <a:latin typeface="Palatino Linotype" pitchFamily="18" charset="0"/>
            </a:endParaRPr>
          </a:p>
          <a:p>
            <a:pPr marL="285750" lvl="0" indent="-285750">
              <a:buFont typeface="Wingdings" panose="05000000000000000000" pitchFamily="2" charset="2"/>
              <a:buChar char="§"/>
            </a:pPr>
            <a:r>
              <a:rPr lang="sr-Cyrl-RS" sz="2000" b="1" smtClean="0">
                <a:latin typeface="Palatino Linotype" pitchFamily="18" charset="0"/>
              </a:rPr>
              <a:t>Терапија: </a:t>
            </a:r>
            <a:r>
              <a:rPr lang="sr-Cyrl-RS" sz="2000" smtClean="0">
                <a:latin typeface="Palatino Linotype" pitchFamily="18" charset="0"/>
              </a:rPr>
              <a:t>апликују </a:t>
            </a:r>
            <a:r>
              <a:rPr lang="sr-Cyrl-RS" sz="2000">
                <a:latin typeface="Palatino Linotype" pitchFamily="18" charset="0"/>
              </a:rPr>
              <a:t>се индиферентне масти, антисептичке масти, а у случају секундарне бактеријске инфекције ординирају се и антибиотици (</a:t>
            </a:r>
            <a:r>
              <a:rPr lang="en-US" sz="2000">
                <a:latin typeface="Palatino Linotype" pitchFamily="18" charset="0"/>
              </a:rPr>
              <a:t>per os </a:t>
            </a:r>
            <a:r>
              <a:rPr lang="sr-Cyrl-RS" sz="2000">
                <a:latin typeface="Palatino Linotype" pitchFamily="18" charset="0"/>
              </a:rPr>
              <a:t>и топикално), најбоље по антибиограму.</a:t>
            </a:r>
          </a:p>
          <a:p>
            <a:pPr marL="285750" lvl="0" indent="-285750">
              <a:buFont typeface="Wingdings" panose="05000000000000000000" pitchFamily="2" charset="2"/>
              <a:buChar char="§"/>
            </a:pPr>
            <a:endParaRPr lang="ru-RU" sz="2000">
              <a:latin typeface="Palatino Linotype" pitchFamily="18" charset="0"/>
            </a:endParaRPr>
          </a:p>
          <a:p>
            <a:pPr marL="285750" lvl="0" indent="-285750">
              <a:buFont typeface="Wingdings" panose="05000000000000000000" pitchFamily="2" charset="2"/>
              <a:buChar char="§"/>
            </a:pPr>
            <a:endParaRPr lang="ru-RU" sz="2000">
              <a:latin typeface="Palatino Linotype" pitchFamily="18" charset="0"/>
            </a:endParaRPr>
          </a:p>
          <a:p>
            <a:pPr lvl="1"/>
            <a:endParaRPr lang="sr-Cyrl-RS" sz="2000">
              <a:latin typeface="Palatino Linotype" pitchFamily="18" charset="0"/>
            </a:endParaRPr>
          </a:p>
          <a:p>
            <a:pPr marL="800100" lvl="1" indent="-342900">
              <a:buFont typeface="Arial" panose="020B0604020202020204" pitchFamily="34" charset="0"/>
              <a:buChar char="•"/>
            </a:pPr>
            <a:endParaRPr lang="sr-Cyrl-RS" sz="2000" dirty="0">
              <a:latin typeface="Palatino Linotype" pitchFamily="18" charset="0"/>
            </a:endParaRPr>
          </a:p>
          <a:p>
            <a:pPr marL="800100" lvl="1" indent="-342900">
              <a:buFont typeface="Arial" panose="020B0604020202020204" pitchFamily="34" charset="0"/>
              <a:buChar char="•"/>
            </a:pPr>
            <a:endParaRPr lang="sr-Cyrl-RS" sz="2000" dirty="0">
              <a:latin typeface="Palatino Linotype" pitchFamily="18" charset="0"/>
            </a:endParaRPr>
          </a:p>
          <a:p>
            <a:pPr marL="800100" lvl="1" indent="-342900">
              <a:buFont typeface="Wingdings" panose="05000000000000000000" pitchFamily="2" charset="2"/>
              <a:buChar char="§"/>
            </a:pPr>
            <a:endParaRPr lang="sr-Cyrl-RS" sz="2000">
              <a:latin typeface="Palatino Linotype" pitchFamily="18" charset="0"/>
            </a:endParaRPr>
          </a:p>
        </p:txBody>
      </p:sp>
    </p:spTree>
    <p:extLst>
      <p:ext uri="{BB962C8B-B14F-4D97-AF65-F5344CB8AC3E}">
        <p14:creationId xmlns:p14="http://schemas.microsoft.com/office/powerpoint/2010/main" val="415260499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0" y="76200"/>
            <a:ext cx="9144000" cy="838200"/>
          </a:xfrm>
          <a:prstGeom prst="rect">
            <a:avLst/>
          </a:prstGeom>
          <a:noFill/>
          <a:ln>
            <a:noFill/>
            <a:headEnd/>
            <a:tailEnd/>
          </a:ln>
          <a:effectLst>
            <a:innerShdw blurRad="1270000">
              <a:prstClr val="black"/>
            </a:innerShdw>
          </a:effectLst>
        </p:spPr>
        <p:style>
          <a:lnRef idx="1">
            <a:schemeClr val="accent5"/>
          </a:lnRef>
          <a:fillRef idx="3">
            <a:schemeClr val="accent5"/>
          </a:fillRef>
          <a:effectRef idx="2">
            <a:schemeClr val="accent5"/>
          </a:effectRef>
          <a:fontRef idx="minor">
            <a:schemeClr val="lt1"/>
          </a:fontRef>
        </p:style>
        <p:txBody>
          <a:bodyPr anchor="ctr"/>
          <a:lstStyle/>
          <a:p>
            <a:pPr lvl="0" algn="ctr">
              <a:spcBef>
                <a:spcPct val="0"/>
              </a:spcBef>
              <a:defRPr/>
            </a:pPr>
            <a:r>
              <a:rPr lang="ru-RU" sz="3500" b="1">
                <a:solidFill>
                  <a:prstClr val="black"/>
                </a:solidFill>
                <a:latin typeface="Palatino Linotype" pitchFamily="18" charset="0"/>
              </a:rPr>
              <a:t>Ангуларни хеилитис (с</a:t>
            </a:r>
            <a:r>
              <a:rPr lang="en-US" sz="3500" b="1">
                <a:solidFill>
                  <a:prstClr val="black"/>
                </a:solidFill>
                <a:latin typeface="Palatino Linotype" pitchFamily="18" charset="0"/>
              </a:rPr>
              <a:t>heilitis angularis)</a:t>
            </a:r>
          </a:p>
        </p:txBody>
      </p:sp>
      <p:pic>
        <p:nvPicPr>
          <p:cNvPr id="4" name="Picture 2" descr="Oboljenja mekih tkiva – MojStomatolog">
            <a:extLst>
              <a:ext uri="{FF2B5EF4-FFF2-40B4-BE49-F238E27FC236}">
                <a16:creationId xmlns="" xmlns:a16="http://schemas.microsoft.com/office/drawing/2014/main" id="{B946088D-78BF-D39E-5F7C-0419C0F6D2A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38641" y="914400"/>
            <a:ext cx="4804601" cy="2675138"/>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Ispucale usne na rubovima i u uglovima – uzrok, lečenje">
            <a:extLst>
              <a:ext uri="{FF2B5EF4-FFF2-40B4-BE49-F238E27FC236}">
                <a16:creationId xmlns="" xmlns:a16="http://schemas.microsoft.com/office/drawing/2014/main" id="{9D41697A-E65D-D840-9A11-FD7DD52F80C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38640" y="3886200"/>
            <a:ext cx="4804601" cy="26751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9732143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0" y="76200"/>
            <a:ext cx="9144000" cy="838200"/>
          </a:xfrm>
          <a:prstGeom prst="rect">
            <a:avLst/>
          </a:prstGeom>
          <a:noFill/>
          <a:ln>
            <a:noFill/>
            <a:headEnd/>
            <a:tailEnd/>
          </a:ln>
          <a:effectLst>
            <a:innerShdw blurRad="1270000">
              <a:prstClr val="black"/>
            </a:innerShdw>
          </a:effectLst>
        </p:spPr>
        <p:style>
          <a:lnRef idx="1">
            <a:schemeClr val="accent5"/>
          </a:lnRef>
          <a:fillRef idx="3">
            <a:schemeClr val="accent5"/>
          </a:fillRef>
          <a:effectRef idx="2">
            <a:schemeClr val="accent5"/>
          </a:effectRef>
          <a:fontRef idx="minor">
            <a:schemeClr val="lt1"/>
          </a:fontRef>
        </p:style>
        <p:txBody>
          <a:bodyPr anchor="ctr"/>
          <a:lstStyle/>
          <a:p>
            <a:pPr algn="ctr">
              <a:spcBef>
                <a:spcPct val="0"/>
              </a:spcBef>
              <a:defRPr/>
            </a:pPr>
            <a:r>
              <a:rPr lang="ru-RU" sz="3500" b="1">
                <a:solidFill>
                  <a:srgbClr val="000099"/>
                </a:solidFill>
                <a:latin typeface="Palatino Linotype" pitchFamily="18" charset="0"/>
              </a:rPr>
              <a:t>Обољења десни (</a:t>
            </a:r>
            <a:r>
              <a:rPr lang="en-US" sz="3500" b="1">
                <a:solidFill>
                  <a:srgbClr val="000099"/>
                </a:solidFill>
                <a:latin typeface="Palatino Linotype" pitchFamily="18" charset="0"/>
              </a:rPr>
              <a:t>gingivitis)</a:t>
            </a:r>
          </a:p>
        </p:txBody>
      </p:sp>
      <p:sp>
        <p:nvSpPr>
          <p:cNvPr id="3" name="Rectangle 2"/>
          <p:cNvSpPr/>
          <p:nvPr/>
        </p:nvSpPr>
        <p:spPr>
          <a:xfrm>
            <a:off x="228600" y="1143000"/>
            <a:ext cx="8839200" cy="5940088"/>
          </a:xfrm>
          <a:prstGeom prst="rect">
            <a:avLst/>
          </a:prstGeom>
        </p:spPr>
        <p:txBody>
          <a:bodyPr wrap="square">
            <a:spAutoFit/>
          </a:bodyPr>
          <a:lstStyle/>
          <a:p>
            <a:pPr marL="285750" lvl="0" indent="-285750">
              <a:buFont typeface="Wingdings" panose="05000000000000000000" pitchFamily="2" charset="2"/>
              <a:buChar char="§"/>
            </a:pPr>
            <a:endParaRPr lang="sr-Cyrl-RS" sz="2000" smtClean="0">
              <a:latin typeface="Palatino Linotype" pitchFamily="18" charset="0"/>
            </a:endParaRPr>
          </a:p>
          <a:p>
            <a:pPr marL="285750" lvl="0" indent="-285750">
              <a:buFont typeface="Wingdings" panose="05000000000000000000" pitchFamily="2" charset="2"/>
              <a:buChar char="§"/>
            </a:pPr>
            <a:endParaRPr lang="sr-Cyrl-RS" sz="2000">
              <a:latin typeface="Palatino Linotype" pitchFamily="18" charset="0"/>
            </a:endParaRPr>
          </a:p>
          <a:p>
            <a:pPr marL="285750" lvl="0" indent="-285750">
              <a:buFont typeface="Wingdings" panose="05000000000000000000" pitchFamily="2" charset="2"/>
              <a:buChar char="§"/>
            </a:pPr>
            <a:endParaRPr lang="sr-Cyrl-RS" sz="2000" smtClean="0">
              <a:latin typeface="Palatino Linotype" pitchFamily="18" charset="0"/>
            </a:endParaRPr>
          </a:p>
          <a:p>
            <a:pPr marL="285750" lvl="0" indent="-285750">
              <a:buFont typeface="Wingdings" panose="05000000000000000000" pitchFamily="2" charset="2"/>
              <a:buChar char="§"/>
            </a:pPr>
            <a:r>
              <a:rPr lang="sr-Cyrl-RS" sz="2000" smtClean="0">
                <a:latin typeface="Palatino Linotype" pitchFamily="18" charset="0"/>
              </a:rPr>
              <a:t>У обољења десни се убрајају: </a:t>
            </a:r>
            <a:endParaRPr lang="sr-Latn-RS" sz="2000">
              <a:latin typeface="Palatino Linotype" pitchFamily="18" charset="0"/>
            </a:endParaRPr>
          </a:p>
          <a:p>
            <a:pPr marL="285750" lvl="0" indent="-285750">
              <a:buFont typeface="Wingdings" panose="05000000000000000000" pitchFamily="2" charset="2"/>
              <a:buChar char="§"/>
            </a:pPr>
            <a:endParaRPr lang="sr-Latn-RS" sz="2000" smtClean="0">
              <a:latin typeface="Palatino Linotype" pitchFamily="18" charset="0"/>
            </a:endParaRPr>
          </a:p>
          <a:p>
            <a:pPr marL="800100" lvl="1" indent="-342900">
              <a:buFont typeface="Arial" panose="020B0604020202020204" pitchFamily="34" charset="0"/>
              <a:buChar char="•"/>
            </a:pPr>
            <a:r>
              <a:rPr lang="sr-Cyrl-RS" sz="2000" smtClean="0">
                <a:latin typeface="Palatino Linotype" pitchFamily="18" charset="0"/>
              </a:rPr>
              <a:t>Катарални гингивитис (</a:t>
            </a:r>
            <a:r>
              <a:rPr lang="sr-Latn-RS" sz="2000" smtClean="0">
                <a:latin typeface="Palatino Linotype" pitchFamily="18" charset="0"/>
              </a:rPr>
              <a:t>gingivitis catarrhalis</a:t>
            </a:r>
            <a:r>
              <a:rPr lang="sr-Cyrl-RS" sz="2000" smtClean="0">
                <a:latin typeface="Palatino Linotype" pitchFamily="18" charset="0"/>
              </a:rPr>
              <a:t>)</a:t>
            </a:r>
          </a:p>
          <a:p>
            <a:pPr marL="800100" lvl="1" indent="-342900">
              <a:buFont typeface="Arial" panose="020B0604020202020204" pitchFamily="34" charset="0"/>
              <a:buChar char="•"/>
            </a:pPr>
            <a:endParaRPr lang="sr-Latn-RS" sz="2000" smtClean="0">
              <a:latin typeface="Palatino Linotype" pitchFamily="18" charset="0"/>
            </a:endParaRPr>
          </a:p>
          <a:p>
            <a:pPr marL="800100" lvl="1" indent="-342900">
              <a:buFont typeface="Arial" panose="020B0604020202020204" pitchFamily="34" charset="0"/>
              <a:buChar char="•"/>
            </a:pPr>
            <a:r>
              <a:rPr lang="sr-Cyrl-RS" sz="2000" smtClean="0">
                <a:latin typeface="Palatino Linotype" pitchFamily="18" charset="0"/>
              </a:rPr>
              <a:t>Фиброматозни гингивитис (</a:t>
            </a:r>
            <a:r>
              <a:rPr lang="sr-Latn-RS" sz="2000" smtClean="0">
                <a:latin typeface="Palatino Linotype" pitchFamily="18" charset="0"/>
              </a:rPr>
              <a:t>gingivitis fibromatosa</a:t>
            </a:r>
            <a:r>
              <a:rPr lang="sr-Cyrl-RS" sz="2000" smtClean="0">
                <a:latin typeface="Palatino Linotype" pitchFamily="18" charset="0"/>
              </a:rPr>
              <a:t>)</a:t>
            </a:r>
          </a:p>
          <a:p>
            <a:pPr marL="800100" lvl="1" indent="-342900">
              <a:buFont typeface="Arial" panose="020B0604020202020204" pitchFamily="34" charset="0"/>
              <a:buChar char="•"/>
            </a:pPr>
            <a:endParaRPr lang="sr-Latn-RS" sz="2000" smtClean="0">
              <a:latin typeface="Palatino Linotype" pitchFamily="18" charset="0"/>
            </a:endParaRPr>
          </a:p>
          <a:p>
            <a:pPr marL="800100" lvl="1" indent="-342900">
              <a:buFont typeface="Arial" panose="020B0604020202020204" pitchFamily="34" charset="0"/>
              <a:buChar char="•"/>
            </a:pPr>
            <a:r>
              <a:rPr lang="sr-Cyrl-RS" sz="2000" smtClean="0">
                <a:latin typeface="Palatino Linotype" pitchFamily="18" charset="0"/>
              </a:rPr>
              <a:t>Хиперпластични гингивитис (</a:t>
            </a:r>
            <a:r>
              <a:rPr lang="sr-Latn-RS" sz="2000" smtClean="0">
                <a:latin typeface="Palatino Linotype" pitchFamily="18" charset="0"/>
              </a:rPr>
              <a:t>gingivitis hyperplastica</a:t>
            </a:r>
            <a:r>
              <a:rPr lang="sr-Cyrl-RS" sz="2000" smtClean="0">
                <a:latin typeface="Palatino Linotype" pitchFamily="18" charset="0"/>
              </a:rPr>
              <a:t>)</a:t>
            </a:r>
            <a:endParaRPr lang="sr-Latn-RS" sz="2000" smtClean="0">
              <a:latin typeface="Palatino Linotype" pitchFamily="18" charset="0"/>
            </a:endParaRPr>
          </a:p>
          <a:p>
            <a:pPr marL="800100" lvl="1" indent="-342900">
              <a:buFont typeface="Arial" panose="020B0604020202020204" pitchFamily="34" charset="0"/>
              <a:buChar char="•"/>
            </a:pPr>
            <a:endParaRPr lang="sr-Latn-RS" sz="2000">
              <a:latin typeface="Palatino Linotype" pitchFamily="18" charset="0"/>
            </a:endParaRPr>
          </a:p>
          <a:p>
            <a:pPr marL="800100" lvl="1" indent="-342900">
              <a:buFont typeface="Arial" panose="020B0604020202020204" pitchFamily="34" charset="0"/>
              <a:buChar char="•"/>
            </a:pPr>
            <a:r>
              <a:rPr lang="sr-Cyrl-RS" sz="2000" smtClean="0">
                <a:latin typeface="Palatino Linotype" pitchFamily="18" charset="0"/>
              </a:rPr>
              <a:t>Улцеронекротични гингивитис (</a:t>
            </a:r>
            <a:r>
              <a:rPr lang="sr-Latn-RS" sz="2000" smtClean="0">
                <a:latin typeface="Palatino Linotype" pitchFamily="18" charset="0"/>
              </a:rPr>
              <a:t>gingivitis ulcero-necroticans - Vincentii</a:t>
            </a:r>
            <a:r>
              <a:rPr lang="sr-Cyrl-RS" sz="2000" smtClean="0">
                <a:latin typeface="Palatino Linotype" pitchFamily="18" charset="0"/>
              </a:rPr>
              <a:t>)</a:t>
            </a:r>
          </a:p>
          <a:p>
            <a:pPr marL="285750" lvl="0" indent="-285750">
              <a:buFont typeface="Wingdings" panose="05000000000000000000" pitchFamily="2" charset="2"/>
              <a:buChar char="§"/>
            </a:pPr>
            <a:endParaRPr lang="ru-RU" sz="2000">
              <a:latin typeface="Palatino Linotype" pitchFamily="18" charset="0"/>
            </a:endParaRPr>
          </a:p>
          <a:p>
            <a:pPr marL="285750" lvl="0" indent="-285750">
              <a:buFont typeface="Wingdings" panose="05000000000000000000" pitchFamily="2" charset="2"/>
              <a:buChar char="§"/>
            </a:pPr>
            <a:endParaRPr lang="ru-RU" sz="2000">
              <a:latin typeface="Palatino Linotype" pitchFamily="18" charset="0"/>
            </a:endParaRPr>
          </a:p>
          <a:p>
            <a:pPr lvl="1"/>
            <a:endParaRPr lang="sr-Cyrl-RS" sz="2000">
              <a:latin typeface="Palatino Linotype" pitchFamily="18" charset="0"/>
            </a:endParaRPr>
          </a:p>
          <a:p>
            <a:pPr marL="800100" lvl="1" indent="-342900">
              <a:buFont typeface="Arial" panose="020B0604020202020204" pitchFamily="34" charset="0"/>
              <a:buChar char="•"/>
            </a:pPr>
            <a:endParaRPr lang="sr-Cyrl-RS" sz="2000" dirty="0">
              <a:latin typeface="Palatino Linotype" pitchFamily="18" charset="0"/>
            </a:endParaRPr>
          </a:p>
          <a:p>
            <a:pPr marL="800100" lvl="1" indent="-342900">
              <a:buFont typeface="Arial" panose="020B0604020202020204" pitchFamily="34" charset="0"/>
              <a:buChar char="•"/>
            </a:pPr>
            <a:endParaRPr lang="sr-Cyrl-RS" sz="2000" dirty="0">
              <a:latin typeface="Palatino Linotype" pitchFamily="18" charset="0"/>
            </a:endParaRPr>
          </a:p>
          <a:p>
            <a:pPr marL="800100" lvl="1" indent="-342900">
              <a:buFont typeface="Wingdings" panose="05000000000000000000" pitchFamily="2" charset="2"/>
              <a:buChar char="§"/>
            </a:pPr>
            <a:endParaRPr lang="sr-Cyrl-RS" sz="2000">
              <a:latin typeface="Palatino Linotype" pitchFamily="18" charset="0"/>
            </a:endParaRPr>
          </a:p>
        </p:txBody>
      </p:sp>
    </p:spTree>
    <p:extLst>
      <p:ext uri="{BB962C8B-B14F-4D97-AF65-F5344CB8AC3E}">
        <p14:creationId xmlns:p14="http://schemas.microsoft.com/office/powerpoint/2010/main" val="1553367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0" y="76200"/>
            <a:ext cx="9144000" cy="838200"/>
          </a:xfrm>
          <a:prstGeom prst="rect">
            <a:avLst/>
          </a:prstGeom>
          <a:noFill/>
          <a:ln>
            <a:noFill/>
            <a:headEnd/>
            <a:tailEnd/>
          </a:ln>
          <a:effectLst>
            <a:innerShdw blurRad="1270000">
              <a:prstClr val="black"/>
            </a:innerShdw>
          </a:effectLst>
        </p:spPr>
        <p:style>
          <a:lnRef idx="1">
            <a:schemeClr val="accent5"/>
          </a:lnRef>
          <a:fillRef idx="3">
            <a:schemeClr val="accent5"/>
          </a:fillRef>
          <a:effectRef idx="2">
            <a:schemeClr val="accent5"/>
          </a:effectRef>
          <a:fontRef idx="minor">
            <a:schemeClr val="lt1"/>
          </a:fontRef>
        </p:style>
        <p:txBody>
          <a:bodyPr anchor="ctr"/>
          <a:lstStyle/>
          <a:p>
            <a:pPr algn="ctr">
              <a:spcBef>
                <a:spcPct val="0"/>
              </a:spcBef>
              <a:defRPr/>
            </a:pPr>
            <a:r>
              <a:rPr lang="ru-RU" sz="3500" b="1">
                <a:solidFill>
                  <a:srgbClr val="000099"/>
                </a:solidFill>
                <a:latin typeface="Palatino Linotype" pitchFamily="18" charset="0"/>
              </a:rPr>
              <a:t>Цисте и фистуле тиреоглосног канала</a:t>
            </a:r>
          </a:p>
        </p:txBody>
      </p:sp>
      <p:sp>
        <p:nvSpPr>
          <p:cNvPr id="4" name="Rectangle 3"/>
          <p:cNvSpPr/>
          <p:nvPr/>
        </p:nvSpPr>
        <p:spPr>
          <a:xfrm>
            <a:off x="3212327" y="6581001"/>
            <a:ext cx="5628861" cy="276999"/>
          </a:xfrm>
          <a:prstGeom prst="rect">
            <a:avLst/>
          </a:prstGeom>
        </p:spPr>
        <p:txBody>
          <a:bodyPr wrap="square">
            <a:spAutoFit/>
          </a:bodyPr>
          <a:lstStyle/>
          <a:p>
            <a:pPr algn="r"/>
            <a:endParaRPr lang="en-US" sz="1200" i="1" dirty="0">
              <a:latin typeface="Palatino Linotype" panose="02040502050505030304" pitchFamily="18" charset="0"/>
            </a:endParaRPr>
          </a:p>
        </p:txBody>
      </p:sp>
      <p:sp>
        <p:nvSpPr>
          <p:cNvPr id="3" name="Rectangle 2"/>
          <p:cNvSpPr/>
          <p:nvPr/>
        </p:nvSpPr>
        <p:spPr>
          <a:xfrm>
            <a:off x="248728" y="825579"/>
            <a:ext cx="8839200" cy="5755422"/>
          </a:xfrm>
          <a:prstGeom prst="rect">
            <a:avLst/>
          </a:prstGeom>
        </p:spPr>
        <p:txBody>
          <a:bodyPr wrap="square">
            <a:spAutoFit/>
          </a:bodyPr>
          <a:lstStyle/>
          <a:p>
            <a:pPr marL="285750" lvl="0" indent="-285750">
              <a:buFont typeface="Wingdings" panose="05000000000000000000" pitchFamily="2" charset="2"/>
              <a:buChar char="§"/>
            </a:pPr>
            <a:r>
              <a:rPr lang="ru-RU" sz="2000" smtClean="0">
                <a:latin typeface="Palatino Linotype" pitchFamily="18" charset="0"/>
              </a:rPr>
              <a:t>Цисте </a:t>
            </a:r>
            <a:r>
              <a:rPr lang="ru-RU" sz="2000">
                <a:latin typeface="Palatino Linotype" pitchFamily="18" charset="0"/>
              </a:rPr>
              <a:t>и фистуле тиреоглосног канала (медијалне цисте и фистуле врата) настају као последица поремећаја ембрионалног развоја штитасте жлезде. </a:t>
            </a:r>
            <a:endParaRPr lang="ru-RU" sz="2000" smtClean="0">
              <a:latin typeface="Palatino Linotype" pitchFamily="18" charset="0"/>
            </a:endParaRPr>
          </a:p>
          <a:p>
            <a:pPr marL="285750" lvl="0" indent="-285750">
              <a:buFont typeface="Wingdings" panose="05000000000000000000" pitchFamily="2" charset="2"/>
              <a:buChar char="§"/>
            </a:pPr>
            <a:endParaRPr lang="sr-Cyrl-RS" sz="2000" smtClean="0">
              <a:latin typeface="Palatino Linotype" pitchFamily="18" charset="0"/>
            </a:endParaRPr>
          </a:p>
          <a:p>
            <a:pPr marL="285750" lvl="0" indent="-285750">
              <a:buFont typeface="Wingdings" panose="05000000000000000000" pitchFamily="2" charset="2"/>
              <a:buChar char="§"/>
            </a:pPr>
            <a:r>
              <a:rPr lang="sr-Cyrl-RS" sz="2000" b="1" smtClean="0">
                <a:latin typeface="Palatino Linotype" pitchFamily="18" charset="0"/>
              </a:rPr>
              <a:t>Клиничка слика</a:t>
            </a:r>
            <a:r>
              <a:rPr lang="sr-Latn-RS" sz="2000" b="1" smtClean="0">
                <a:latin typeface="Palatino Linotype" pitchFamily="18" charset="0"/>
              </a:rPr>
              <a:t>:</a:t>
            </a:r>
            <a:r>
              <a:rPr lang="sr-Cyrl-RS" sz="2000" b="1" smtClean="0">
                <a:latin typeface="Palatino Linotype" pitchFamily="18" charset="0"/>
              </a:rPr>
              <a:t> </a:t>
            </a:r>
            <a:r>
              <a:rPr lang="sr-Cyrl-RS" sz="2000" smtClean="0">
                <a:latin typeface="Palatino Linotype" pitchFamily="18" charset="0"/>
              </a:rPr>
              <a:t>асимтопатска, а у случају инфламације поајвљује се тумефакт </a:t>
            </a:r>
            <a:r>
              <a:rPr lang="ru-RU" sz="2000" smtClean="0">
                <a:latin typeface="Palatino Linotype" pitchFamily="18" charset="0"/>
              </a:rPr>
              <a:t>еластичне </a:t>
            </a:r>
            <a:r>
              <a:rPr lang="ru-RU" sz="2000">
                <a:latin typeface="Palatino Linotype" pitchFamily="18" charset="0"/>
              </a:rPr>
              <a:t>конзистенције, </a:t>
            </a:r>
            <a:r>
              <a:rPr lang="ru-RU" sz="2000" smtClean="0">
                <a:latin typeface="Palatino Linotype" pitchFamily="18" charset="0"/>
              </a:rPr>
              <a:t>покретан </a:t>
            </a:r>
            <a:r>
              <a:rPr lang="ru-RU" sz="2000">
                <a:latin typeface="Palatino Linotype" pitchFamily="18" charset="0"/>
              </a:rPr>
              <a:t>и </a:t>
            </a:r>
            <a:r>
              <a:rPr lang="ru-RU" sz="2000" smtClean="0">
                <a:latin typeface="Palatino Linotype" pitchFamily="18" charset="0"/>
              </a:rPr>
              <a:t>болан </a:t>
            </a:r>
            <a:r>
              <a:rPr lang="ru-RU" sz="2000">
                <a:latin typeface="Palatino Linotype" pitchFamily="18" charset="0"/>
              </a:rPr>
              <a:t>на додир уз типичну локализацију у медијалној линији врата. Уколико дође до супурације цисте може настати пробој инфекције преко коже када се секундарно формира медијална фистула преко које се циста дренира. </a:t>
            </a:r>
            <a:endParaRPr lang="ru-RU" sz="2000" smtClean="0">
              <a:latin typeface="Palatino Linotype" pitchFamily="18" charset="0"/>
            </a:endParaRPr>
          </a:p>
          <a:p>
            <a:pPr marL="285750" lvl="0" indent="-285750">
              <a:buFont typeface="Wingdings" panose="05000000000000000000" pitchFamily="2" charset="2"/>
              <a:buChar char="§"/>
            </a:pPr>
            <a:endParaRPr lang="ru-RU" sz="2000" b="1">
              <a:latin typeface="Palatino Linotype" pitchFamily="18" charset="0"/>
            </a:endParaRPr>
          </a:p>
          <a:p>
            <a:pPr marL="285750" lvl="0" indent="-285750">
              <a:buFont typeface="Wingdings" panose="05000000000000000000" pitchFamily="2" charset="2"/>
              <a:buChar char="§"/>
            </a:pPr>
            <a:r>
              <a:rPr lang="ru-RU" sz="2000" b="1" smtClean="0">
                <a:latin typeface="Palatino Linotype" pitchFamily="18" charset="0"/>
              </a:rPr>
              <a:t>Дијагноза: </a:t>
            </a:r>
            <a:r>
              <a:rPr lang="ru-RU" sz="2000" smtClean="0">
                <a:latin typeface="Palatino Linotype" pitchFamily="18" charset="0"/>
              </a:rPr>
              <a:t>анамнеза, клинички преглед </a:t>
            </a:r>
            <a:r>
              <a:rPr lang="ru-RU" sz="2000">
                <a:latin typeface="Palatino Linotype" pitchFamily="18" charset="0"/>
              </a:rPr>
              <a:t>и </a:t>
            </a:r>
            <a:r>
              <a:rPr lang="ru-RU" sz="2000" smtClean="0">
                <a:latin typeface="Palatino Linotype" pitchFamily="18" charset="0"/>
              </a:rPr>
              <a:t>ултразвучни преглед врата.</a:t>
            </a:r>
          </a:p>
          <a:p>
            <a:pPr marL="285750" lvl="0" indent="-285750">
              <a:buFont typeface="Wingdings" panose="05000000000000000000" pitchFamily="2" charset="2"/>
              <a:buChar char="§"/>
            </a:pPr>
            <a:endParaRPr lang="ru-RU" sz="2000">
              <a:latin typeface="Palatino Linotype" pitchFamily="18" charset="0"/>
            </a:endParaRPr>
          </a:p>
          <a:p>
            <a:pPr marL="285750" lvl="0" indent="-285750">
              <a:buFont typeface="Wingdings" panose="05000000000000000000" pitchFamily="2" charset="2"/>
              <a:buChar char="§"/>
            </a:pPr>
            <a:r>
              <a:rPr lang="ru-RU" sz="2000" b="1" smtClean="0">
                <a:latin typeface="Palatino Linotype" pitchFamily="18" charset="0"/>
              </a:rPr>
              <a:t>Терапија:</a:t>
            </a:r>
            <a:r>
              <a:rPr lang="ru-RU" sz="2000" smtClean="0">
                <a:latin typeface="Palatino Linotype" pitchFamily="18" charset="0"/>
              </a:rPr>
              <a:t> </a:t>
            </a:r>
            <a:r>
              <a:rPr lang="ru-RU" sz="2000" smtClean="0">
                <a:latin typeface="Palatino Linotype" pitchFamily="18" charset="0"/>
              </a:rPr>
              <a:t>хируршка.</a:t>
            </a:r>
            <a:endParaRPr lang="sr-Cyrl-RS" sz="2000" smtClean="0">
              <a:latin typeface="Palatino Linotype" pitchFamily="18" charset="0"/>
            </a:endParaRPr>
          </a:p>
          <a:p>
            <a:pPr marL="285750" lvl="0" indent="-285750">
              <a:buFont typeface="Wingdings" panose="05000000000000000000" pitchFamily="2" charset="2"/>
              <a:buChar char="§"/>
            </a:pPr>
            <a:endParaRPr lang="sr-Cyrl-RS" sz="800" b="1" smtClean="0">
              <a:latin typeface="Palatino Linotype" pitchFamily="18" charset="0"/>
            </a:endParaRPr>
          </a:p>
          <a:p>
            <a:pPr marL="800100" lvl="1" indent="-342900">
              <a:buFont typeface="Arial" panose="020B0604020202020204" pitchFamily="34" charset="0"/>
              <a:buChar char="•"/>
            </a:pPr>
            <a:endParaRPr lang="sr-Cyrl-RS" sz="2000" smtClean="0">
              <a:latin typeface="Palatino Linotype" pitchFamily="18" charset="0"/>
            </a:endParaRPr>
          </a:p>
          <a:p>
            <a:pPr lvl="1"/>
            <a:endParaRPr lang="sr-Cyrl-RS" sz="2000">
              <a:latin typeface="Palatino Linotype" pitchFamily="18" charset="0"/>
            </a:endParaRPr>
          </a:p>
          <a:p>
            <a:pPr marL="800100" lvl="1" indent="-342900">
              <a:buFont typeface="Arial" panose="020B0604020202020204" pitchFamily="34" charset="0"/>
              <a:buChar char="•"/>
            </a:pPr>
            <a:endParaRPr lang="sr-Cyrl-RS" sz="2000" dirty="0">
              <a:latin typeface="Palatino Linotype" pitchFamily="18" charset="0"/>
            </a:endParaRPr>
          </a:p>
          <a:p>
            <a:pPr marL="800100" lvl="1" indent="-342900">
              <a:buFont typeface="Arial" panose="020B0604020202020204" pitchFamily="34" charset="0"/>
              <a:buChar char="•"/>
            </a:pPr>
            <a:endParaRPr lang="sr-Cyrl-RS" sz="2000" dirty="0">
              <a:latin typeface="Palatino Linotype" pitchFamily="18" charset="0"/>
            </a:endParaRPr>
          </a:p>
          <a:p>
            <a:pPr marL="800100" lvl="1" indent="-342900">
              <a:buFont typeface="Wingdings" panose="05000000000000000000" pitchFamily="2" charset="2"/>
              <a:buChar char="§"/>
            </a:pPr>
            <a:endParaRPr lang="sr-Cyrl-RS" sz="2000">
              <a:latin typeface="Palatino Linotype" pitchFamily="18" charset="0"/>
            </a:endParaRPr>
          </a:p>
        </p:txBody>
      </p:sp>
      <p:pic>
        <p:nvPicPr>
          <p:cNvPr id="6" name="Picture 5" descr="Spot Diagnosis | Faculty of Medicine">
            <a:extLst>
              <a:ext uri="{FF2B5EF4-FFF2-40B4-BE49-F238E27FC236}">
                <a16:creationId xmlns:lc="http://schemas.openxmlformats.org/drawingml/2006/lockedCanvas" xmlns:a16="http://schemas.microsoft.com/office/drawing/2014/main" xmlns="" id="{5C59B8FF-DDB6-F6CE-FE7E-8E22229438B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95627" y="4346810"/>
            <a:ext cx="3062259" cy="23640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1998139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0" y="76200"/>
            <a:ext cx="9144000" cy="838200"/>
          </a:xfrm>
          <a:prstGeom prst="rect">
            <a:avLst/>
          </a:prstGeom>
          <a:noFill/>
          <a:ln>
            <a:noFill/>
            <a:headEnd/>
            <a:tailEnd/>
          </a:ln>
          <a:effectLst>
            <a:innerShdw blurRad="1270000">
              <a:prstClr val="black"/>
            </a:innerShdw>
          </a:effectLst>
        </p:spPr>
        <p:style>
          <a:lnRef idx="1">
            <a:schemeClr val="accent5"/>
          </a:lnRef>
          <a:fillRef idx="3">
            <a:schemeClr val="accent5"/>
          </a:fillRef>
          <a:effectRef idx="2">
            <a:schemeClr val="accent5"/>
          </a:effectRef>
          <a:fontRef idx="minor">
            <a:schemeClr val="lt1"/>
          </a:fontRef>
        </p:style>
        <p:txBody>
          <a:bodyPr anchor="ctr"/>
          <a:lstStyle/>
          <a:p>
            <a:pPr lvl="0" algn="ctr">
              <a:spcBef>
                <a:spcPct val="0"/>
              </a:spcBef>
              <a:defRPr/>
            </a:pPr>
            <a:r>
              <a:rPr lang="ru-RU" sz="3500" b="1">
                <a:solidFill>
                  <a:prstClr val="black"/>
                </a:solidFill>
                <a:latin typeface="Palatino Linotype" pitchFamily="18" charset="0"/>
              </a:rPr>
              <a:t>Катарални гингивитис (</a:t>
            </a:r>
            <a:r>
              <a:rPr lang="en-US" sz="3500" b="1">
                <a:solidFill>
                  <a:prstClr val="black"/>
                </a:solidFill>
                <a:latin typeface="Palatino Linotype" pitchFamily="18" charset="0"/>
              </a:rPr>
              <a:t>gingivitis catarrhalis)</a:t>
            </a:r>
          </a:p>
        </p:txBody>
      </p:sp>
      <p:sp>
        <p:nvSpPr>
          <p:cNvPr id="3" name="Rectangle 2"/>
          <p:cNvSpPr/>
          <p:nvPr/>
        </p:nvSpPr>
        <p:spPr>
          <a:xfrm>
            <a:off x="228600" y="1143000"/>
            <a:ext cx="8839200" cy="6247864"/>
          </a:xfrm>
          <a:prstGeom prst="rect">
            <a:avLst/>
          </a:prstGeom>
        </p:spPr>
        <p:txBody>
          <a:bodyPr wrap="square">
            <a:spAutoFit/>
          </a:bodyPr>
          <a:lstStyle/>
          <a:p>
            <a:pPr marL="285750" lvl="0" indent="-285750">
              <a:buFont typeface="Wingdings" panose="05000000000000000000" pitchFamily="2" charset="2"/>
              <a:buChar char="§"/>
            </a:pPr>
            <a:endParaRPr lang="sr-Latn-RS" sz="2000" smtClean="0">
              <a:latin typeface="Palatino Linotype" pitchFamily="18" charset="0"/>
            </a:endParaRPr>
          </a:p>
          <a:p>
            <a:pPr marL="285750" lvl="0" indent="-285750">
              <a:buFont typeface="Wingdings" panose="05000000000000000000" pitchFamily="2" charset="2"/>
              <a:buChar char="§"/>
            </a:pPr>
            <a:r>
              <a:rPr lang="ru-RU" sz="2000" b="1" smtClean="0">
                <a:latin typeface="Palatino Linotype" pitchFamily="18" charset="0"/>
              </a:rPr>
              <a:t>Етиологија</a:t>
            </a:r>
            <a:r>
              <a:rPr lang="ru-RU" sz="2000" b="1">
                <a:latin typeface="Palatino Linotype" pitchFamily="18" charset="0"/>
              </a:rPr>
              <a:t>: </a:t>
            </a:r>
            <a:r>
              <a:rPr lang="ru-RU" sz="2000">
                <a:latin typeface="Palatino Linotype" pitchFamily="18" charset="0"/>
              </a:rPr>
              <a:t>главни узрочник је дентални плак. Зубни каменац, лоша хигијена зуба и усне дупље, те неприкладне протезе и </a:t>
            </a:r>
            <a:r>
              <a:rPr lang="ru-RU" sz="2000" smtClean="0">
                <a:latin typeface="Palatino Linotype" pitchFamily="18" charset="0"/>
              </a:rPr>
              <a:t>неквалитетна</a:t>
            </a:r>
            <a:r>
              <a:rPr lang="sr-Latn-RS" sz="2000" smtClean="0">
                <a:latin typeface="Palatino Linotype" pitchFamily="18" charset="0"/>
              </a:rPr>
              <a:t> </a:t>
            </a:r>
            <a:r>
              <a:rPr lang="ru-RU" sz="2000" smtClean="0">
                <a:latin typeface="Palatino Linotype" pitchFamily="18" charset="0"/>
              </a:rPr>
              <a:t>санација </a:t>
            </a:r>
            <a:r>
              <a:rPr lang="ru-RU" sz="2000">
                <a:latin typeface="Palatino Linotype" pitchFamily="18" charset="0"/>
              </a:rPr>
              <a:t>зуба се наводе као фактори са индиректним утицајем</a:t>
            </a:r>
            <a:r>
              <a:rPr lang="ru-RU" sz="2000" smtClean="0">
                <a:latin typeface="Palatino Linotype" pitchFamily="18" charset="0"/>
              </a:rPr>
              <a:t>.</a:t>
            </a:r>
            <a:endParaRPr lang="sr-Latn-RS" sz="2000" smtClean="0">
              <a:latin typeface="Palatino Linotype" pitchFamily="18" charset="0"/>
            </a:endParaRPr>
          </a:p>
          <a:p>
            <a:pPr marL="285750" lvl="0" indent="-285750">
              <a:buFont typeface="Wingdings" panose="05000000000000000000" pitchFamily="2" charset="2"/>
              <a:buChar char="§"/>
            </a:pPr>
            <a:endParaRPr lang="ru-RU" sz="2000">
              <a:latin typeface="Palatino Linotype" pitchFamily="18" charset="0"/>
            </a:endParaRPr>
          </a:p>
          <a:p>
            <a:pPr marL="285750" lvl="0" indent="-285750">
              <a:buFont typeface="Wingdings" panose="05000000000000000000" pitchFamily="2" charset="2"/>
              <a:buChar char="§"/>
            </a:pPr>
            <a:r>
              <a:rPr lang="ru-RU" sz="2000" b="1">
                <a:latin typeface="Palatino Linotype" pitchFamily="18" charset="0"/>
              </a:rPr>
              <a:t>Клиничка слика: </a:t>
            </a:r>
            <a:r>
              <a:rPr lang="ru-RU" sz="2000">
                <a:latin typeface="Palatino Linotype" pitchFamily="18" charset="0"/>
              </a:rPr>
              <a:t>хиперемија и едем слободне гингиве и врхова интерденталних папила. Оболела гингива постаје мека, а оболеле површине глатке. Манифестује се крварењем из гингиве при јелу, док су субјективне тегобе занемарљиве</a:t>
            </a:r>
            <a:r>
              <a:rPr lang="ru-RU" sz="2000" smtClean="0">
                <a:latin typeface="Palatino Linotype" pitchFamily="18" charset="0"/>
              </a:rPr>
              <a:t>.</a:t>
            </a:r>
            <a:endParaRPr lang="sr-Latn-RS" sz="2000" smtClean="0">
              <a:latin typeface="Palatino Linotype" pitchFamily="18" charset="0"/>
            </a:endParaRPr>
          </a:p>
          <a:p>
            <a:pPr marL="285750" lvl="0" indent="-285750">
              <a:buFont typeface="Wingdings" panose="05000000000000000000" pitchFamily="2" charset="2"/>
              <a:buChar char="§"/>
            </a:pPr>
            <a:endParaRPr lang="ru-RU" sz="2000">
              <a:latin typeface="Palatino Linotype" pitchFamily="18" charset="0"/>
            </a:endParaRPr>
          </a:p>
          <a:p>
            <a:pPr marL="285750" lvl="0" indent="-285750">
              <a:buFont typeface="Wingdings" panose="05000000000000000000" pitchFamily="2" charset="2"/>
              <a:buChar char="§"/>
            </a:pPr>
            <a:r>
              <a:rPr lang="ru-RU" sz="2000" b="1">
                <a:latin typeface="Palatino Linotype" pitchFamily="18" charset="0"/>
              </a:rPr>
              <a:t>Терапија:</a:t>
            </a:r>
            <a:r>
              <a:rPr lang="ru-RU" sz="2000">
                <a:latin typeface="Palatino Linotype" pitchFamily="18" charset="0"/>
              </a:rPr>
              <a:t> уклањање денталног плака механичким путем или уз помоћ хемијских средстава. Такође је веома вазно да пацијент санира зубе, коригује неприкладне стоматолошке радове и правилно спроводи хигијену зуба и уста.</a:t>
            </a:r>
          </a:p>
          <a:p>
            <a:pPr marL="285750" lvl="0" indent="-285750">
              <a:buFont typeface="Wingdings" panose="05000000000000000000" pitchFamily="2" charset="2"/>
              <a:buChar char="§"/>
            </a:pPr>
            <a:endParaRPr lang="ru-RU" sz="2000">
              <a:latin typeface="Palatino Linotype" pitchFamily="18" charset="0"/>
            </a:endParaRPr>
          </a:p>
          <a:p>
            <a:pPr marL="285750" lvl="0" indent="-285750">
              <a:buFont typeface="Wingdings" panose="05000000000000000000" pitchFamily="2" charset="2"/>
              <a:buChar char="§"/>
            </a:pPr>
            <a:endParaRPr lang="ru-RU" sz="2000">
              <a:latin typeface="Palatino Linotype" pitchFamily="18" charset="0"/>
            </a:endParaRPr>
          </a:p>
          <a:p>
            <a:pPr lvl="1"/>
            <a:endParaRPr lang="sr-Cyrl-RS" sz="2000">
              <a:latin typeface="Palatino Linotype" pitchFamily="18" charset="0"/>
            </a:endParaRPr>
          </a:p>
          <a:p>
            <a:pPr marL="800100" lvl="1" indent="-342900">
              <a:buFont typeface="Arial" panose="020B0604020202020204" pitchFamily="34" charset="0"/>
              <a:buChar char="•"/>
            </a:pPr>
            <a:endParaRPr lang="sr-Cyrl-RS" sz="2000" dirty="0">
              <a:latin typeface="Palatino Linotype" pitchFamily="18" charset="0"/>
            </a:endParaRPr>
          </a:p>
          <a:p>
            <a:pPr marL="800100" lvl="1" indent="-342900">
              <a:buFont typeface="Arial" panose="020B0604020202020204" pitchFamily="34" charset="0"/>
              <a:buChar char="•"/>
            </a:pPr>
            <a:endParaRPr lang="sr-Cyrl-RS" sz="2000" dirty="0">
              <a:latin typeface="Palatino Linotype" pitchFamily="18" charset="0"/>
            </a:endParaRPr>
          </a:p>
          <a:p>
            <a:pPr marL="800100" lvl="1" indent="-342900">
              <a:buFont typeface="Wingdings" panose="05000000000000000000" pitchFamily="2" charset="2"/>
              <a:buChar char="§"/>
            </a:pPr>
            <a:endParaRPr lang="sr-Cyrl-RS" sz="2000">
              <a:latin typeface="Palatino Linotype" pitchFamily="18" charset="0"/>
            </a:endParaRPr>
          </a:p>
        </p:txBody>
      </p:sp>
    </p:spTree>
    <p:extLst>
      <p:ext uri="{BB962C8B-B14F-4D97-AF65-F5344CB8AC3E}">
        <p14:creationId xmlns:p14="http://schemas.microsoft.com/office/powerpoint/2010/main" val="407643862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0" y="76200"/>
            <a:ext cx="9144000" cy="838200"/>
          </a:xfrm>
          <a:prstGeom prst="rect">
            <a:avLst/>
          </a:prstGeom>
          <a:noFill/>
          <a:ln>
            <a:noFill/>
            <a:headEnd/>
            <a:tailEnd/>
          </a:ln>
          <a:effectLst>
            <a:innerShdw blurRad="1270000">
              <a:prstClr val="black"/>
            </a:innerShdw>
          </a:effectLst>
        </p:spPr>
        <p:style>
          <a:lnRef idx="1">
            <a:schemeClr val="accent5"/>
          </a:lnRef>
          <a:fillRef idx="3">
            <a:schemeClr val="accent5"/>
          </a:fillRef>
          <a:effectRef idx="2">
            <a:schemeClr val="accent5"/>
          </a:effectRef>
          <a:fontRef idx="minor">
            <a:schemeClr val="lt1"/>
          </a:fontRef>
        </p:style>
        <p:txBody>
          <a:bodyPr anchor="ctr"/>
          <a:lstStyle/>
          <a:p>
            <a:pPr lvl="0" algn="ctr">
              <a:spcBef>
                <a:spcPct val="0"/>
              </a:spcBef>
              <a:defRPr/>
            </a:pPr>
            <a:r>
              <a:rPr lang="ru-RU" sz="3500" b="1">
                <a:solidFill>
                  <a:prstClr val="black"/>
                </a:solidFill>
                <a:latin typeface="Palatino Linotype" pitchFamily="18" charset="0"/>
              </a:rPr>
              <a:t>Катарални гингивитис (</a:t>
            </a:r>
            <a:r>
              <a:rPr lang="en-US" sz="3500" b="1">
                <a:solidFill>
                  <a:prstClr val="black"/>
                </a:solidFill>
                <a:latin typeface="Palatino Linotype" pitchFamily="18" charset="0"/>
              </a:rPr>
              <a:t>gingivitis catarrhalis)</a:t>
            </a:r>
          </a:p>
        </p:txBody>
      </p:sp>
      <p:pic>
        <p:nvPicPr>
          <p:cNvPr id="4" name="Picture 2" descr="Periodontal Gum Disease | Causes, Treatments, and Prevention | Naperville IL">
            <a:extLst>
              <a:ext uri="{FF2B5EF4-FFF2-40B4-BE49-F238E27FC236}">
                <a16:creationId xmlns="" xmlns:a16="http://schemas.microsoft.com/office/drawing/2014/main" id="{5E87419D-3C51-224F-CAA3-342117E9122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38250" y="1752600"/>
            <a:ext cx="6667500" cy="4286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7944704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0" y="76200"/>
            <a:ext cx="9144000" cy="838200"/>
          </a:xfrm>
          <a:prstGeom prst="rect">
            <a:avLst/>
          </a:prstGeom>
          <a:noFill/>
          <a:ln>
            <a:noFill/>
            <a:headEnd/>
            <a:tailEnd/>
          </a:ln>
          <a:effectLst>
            <a:innerShdw blurRad="1270000">
              <a:prstClr val="black"/>
            </a:innerShdw>
          </a:effectLst>
        </p:spPr>
        <p:style>
          <a:lnRef idx="1">
            <a:schemeClr val="accent5"/>
          </a:lnRef>
          <a:fillRef idx="3">
            <a:schemeClr val="accent5"/>
          </a:fillRef>
          <a:effectRef idx="2">
            <a:schemeClr val="accent5"/>
          </a:effectRef>
          <a:fontRef idx="minor">
            <a:schemeClr val="lt1"/>
          </a:fontRef>
        </p:style>
        <p:txBody>
          <a:bodyPr anchor="ctr"/>
          <a:lstStyle/>
          <a:p>
            <a:pPr lvl="0" algn="ctr">
              <a:spcBef>
                <a:spcPct val="0"/>
              </a:spcBef>
              <a:defRPr/>
            </a:pPr>
            <a:r>
              <a:rPr lang="ru-RU" sz="3500" b="1">
                <a:solidFill>
                  <a:prstClr val="black"/>
                </a:solidFill>
                <a:latin typeface="Palatino Linotype" pitchFamily="18" charset="0"/>
              </a:rPr>
              <a:t>Фиброматозни гингивитис (</a:t>
            </a:r>
            <a:r>
              <a:rPr lang="en-US" sz="3500" b="1">
                <a:solidFill>
                  <a:prstClr val="black"/>
                </a:solidFill>
                <a:latin typeface="Palatino Linotype" pitchFamily="18" charset="0"/>
              </a:rPr>
              <a:t>gingivitis fibromatosa)</a:t>
            </a:r>
          </a:p>
        </p:txBody>
      </p:sp>
      <p:sp>
        <p:nvSpPr>
          <p:cNvPr id="3" name="Rectangle 2"/>
          <p:cNvSpPr/>
          <p:nvPr/>
        </p:nvSpPr>
        <p:spPr>
          <a:xfrm>
            <a:off x="228600" y="1143000"/>
            <a:ext cx="8839200" cy="6863417"/>
          </a:xfrm>
          <a:prstGeom prst="rect">
            <a:avLst/>
          </a:prstGeom>
        </p:spPr>
        <p:txBody>
          <a:bodyPr wrap="square">
            <a:spAutoFit/>
          </a:bodyPr>
          <a:lstStyle/>
          <a:p>
            <a:pPr marL="285750" lvl="0" indent="-285750">
              <a:buFont typeface="Wingdings" panose="05000000000000000000" pitchFamily="2" charset="2"/>
              <a:buChar char="§"/>
            </a:pPr>
            <a:endParaRPr lang="sr-Latn-RS" sz="2000" smtClean="0">
              <a:latin typeface="Palatino Linotype" pitchFamily="18" charset="0"/>
            </a:endParaRPr>
          </a:p>
          <a:p>
            <a:pPr marL="285750" lvl="0" indent="-285750">
              <a:buFont typeface="Wingdings" panose="05000000000000000000" pitchFamily="2" charset="2"/>
              <a:buChar char="§"/>
            </a:pPr>
            <a:r>
              <a:rPr lang="ru-RU" sz="2000">
                <a:latin typeface="Palatino Linotype" pitchFamily="18" charset="0"/>
              </a:rPr>
              <a:t>Обољење се манифестује изразитом хипертрофијом гингиве без знакова инфламације. Релативно је ретко обољење</a:t>
            </a:r>
            <a:r>
              <a:rPr lang="ru-RU" sz="2000" smtClean="0">
                <a:latin typeface="Palatino Linotype" pitchFamily="18" charset="0"/>
              </a:rPr>
              <a:t>.</a:t>
            </a:r>
            <a:endParaRPr lang="sr-Latn-RS" sz="2000" smtClean="0">
              <a:latin typeface="Palatino Linotype" pitchFamily="18" charset="0"/>
            </a:endParaRPr>
          </a:p>
          <a:p>
            <a:pPr marL="285750" lvl="0" indent="-285750">
              <a:buFont typeface="Wingdings" panose="05000000000000000000" pitchFamily="2" charset="2"/>
              <a:buChar char="§"/>
            </a:pPr>
            <a:endParaRPr lang="ru-RU" sz="2000">
              <a:latin typeface="Palatino Linotype" pitchFamily="18" charset="0"/>
            </a:endParaRPr>
          </a:p>
          <a:p>
            <a:pPr marL="285750" lvl="0" indent="-285750">
              <a:buFont typeface="Wingdings" panose="05000000000000000000" pitchFamily="2" charset="2"/>
              <a:buChar char="§"/>
            </a:pPr>
            <a:r>
              <a:rPr lang="ru-RU" sz="2000" b="1">
                <a:latin typeface="Palatino Linotype" pitchFamily="18" charset="0"/>
              </a:rPr>
              <a:t>Етиологија</a:t>
            </a:r>
            <a:r>
              <a:rPr lang="ru-RU" sz="2000">
                <a:latin typeface="Palatino Linotype" pitchFamily="18" charset="0"/>
              </a:rPr>
              <a:t> болести је непозната. Сматра се да може да буде наследна или да неки хормонални поремећаји могу да узрокују ово обољење</a:t>
            </a:r>
            <a:r>
              <a:rPr lang="ru-RU" sz="2000" smtClean="0">
                <a:latin typeface="Palatino Linotype" pitchFamily="18" charset="0"/>
              </a:rPr>
              <a:t>.</a:t>
            </a:r>
            <a:endParaRPr lang="sr-Latn-RS" sz="2000" smtClean="0">
              <a:latin typeface="Palatino Linotype" pitchFamily="18" charset="0"/>
            </a:endParaRPr>
          </a:p>
          <a:p>
            <a:pPr marL="285750" lvl="0" indent="-285750">
              <a:buFont typeface="Wingdings" panose="05000000000000000000" pitchFamily="2" charset="2"/>
              <a:buChar char="§"/>
            </a:pPr>
            <a:endParaRPr lang="ru-RU" sz="2000">
              <a:latin typeface="Palatino Linotype" pitchFamily="18" charset="0"/>
            </a:endParaRPr>
          </a:p>
          <a:p>
            <a:pPr marL="285750" lvl="0" indent="-285750">
              <a:buFont typeface="Wingdings" panose="05000000000000000000" pitchFamily="2" charset="2"/>
              <a:buChar char="§"/>
            </a:pPr>
            <a:r>
              <a:rPr lang="ru-RU" sz="2000" b="1">
                <a:latin typeface="Palatino Linotype" pitchFamily="18" charset="0"/>
              </a:rPr>
              <a:t>Клиничка слика: </a:t>
            </a:r>
            <a:r>
              <a:rPr lang="ru-RU" sz="2000">
                <a:latin typeface="Palatino Linotype" pitchFamily="18" charset="0"/>
              </a:rPr>
              <a:t>гингива је бледа и изразито чврсте конзистенције. Гингива може да буде толика увећана да понекад потпуно прекрива зубе па се жвакање одвија преко ње. Због изразите хипертрофије, болесници понекада не могу ни да затворе уста па их држе стално отвореним. Код деце увећана гингива може да омета ницање зуба или да доведе до њиховог померања</a:t>
            </a:r>
            <a:r>
              <a:rPr lang="ru-RU" sz="2000" smtClean="0">
                <a:latin typeface="Palatino Linotype" pitchFamily="18" charset="0"/>
              </a:rPr>
              <a:t>.</a:t>
            </a:r>
            <a:endParaRPr lang="sr-Latn-RS" sz="2000" smtClean="0">
              <a:latin typeface="Palatino Linotype" pitchFamily="18" charset="0"/>
            </a:endParaRPr>
          </a:p>
          <a:p>
            <a:pPr marL="285750" lvl="0" indent="-285750">
              <a:buFont typeface="Wingdings" panose="05000000000000000000" pitchFamily="2" charset="2"/>
              <a:buChar char="§"/>
            </a:pPr>
            <a:endParaRPr lang="ru-RU" sz="2000">
              <a:latin typeface="Palatino Linotype" pitchFamily="18" charset="0"/>
            </a:endParaRPr>
          </a:p>
          <a:p>
            <a:pPr marL="285750" lvl="0" indent="-285750">
              <a:buFont typeface="Wingdings" panose="05000000000000000000" pitchFamily="2" charset="2"/>
              <a:buChar char="§"/>
            </a:pPr>
            <a:r>
              <a:rPr lang="ru-RU" sz="2000" b="1">
                <a:latin typeface="Palatino Linotype" pitchFamily="18" charset="0"/>
              </a:rPr>
              <a:t>Терапија:</a:t>
            </a:r>
            <a:r>
              <a:rPr lang="ru-RU" sz="2000">
                <a:latin typeface="Palatino Linotype" pitchFamily="18" charset="0"/>
              </a:rPr>
              <a:t> искључиво хируршка.</a:t>
            </a:r>
          </a:p>
          <a:p>
            <a:pPr marL="285750" lvl="0" indent="-285750">
              <a:buFont typeface="Wingdings" panose="05000000000000000000" pitchFamily="2" charset="2"/>
              <a:buChar char="§"/>
            </a:pPr>
            <a:endParaRPr lang="ru-RU" sz="2000">
              <a:latin typeface="Palatino Linotype" pitchFamily="18" charset="0"/>
            </a:endParaRPr>
          </a:p>
          <a:p>
            <a:pPr marL="285750" lvl="0" indent="-285750">
              <a:buFont typeface="Wingdings" panose="05000000000000000000" pitchFamily="2" charset="2"/>
              <a:buChar char="§"/>
            </a:pPr>
            <a:endParaRPr lang="ru-RU" sz="2000">
              <a:latin typeface="Palatino Linotype" pitchFamily="18" charset="0"/>
            </a:endParaRPr>
          </a:p>
          <a:p>
            <a:pPr lvl="1"/>
            <a:endParaRPr lang="sr-Cyrl-RS" sz="2000">
              <a:latin typeface="Palatino Linotype" pitchFamily="18" charset="0"/>
            </a:endParaRPr>
          </a:p>
          <a:p>
            <a:pPr marL="800100" lvl="1" indent="-342900">
              <a:buFont typeface="Arial" panose="020B0604020202020204" pitchFamily="34" charset="0"/>
              <a:buChar char="•"/>
            </a:pPr>
            <a:endParaRPr lang="sr-Cyrl-RS" sz="2000" dirty="0">
              <a:latin typeface="Palatino Linotype" pitchFamily="18" charset="0"/>
            </a:endParaRPr>
          </a:p>
          <a:p>
            <a:pPr marL="800100" lvl="1" indent="-342900">
              <a:buFont typeface="Arial" panose="020B0604020202020204" pitchFamily="34" charset="0"/>
              <a:buChar char="•"/>
            </a:pPr>
            <a:endParaRPr lang="sr-Cyrl-RS" sz="2000" dirty="0">
              <a:latin typeface="Palatino Linotype" pitchFamily="18" charset="0"/>
            </a:endParaRPr>
          </a:p>
          <a:p>
            <a:pPr marL="800100" lvl="1" indent="-342900">
              <a:buFont typeface="Wingdings" panose="05000000000000000000" pitchFamily="2" charset="2"/>
              <a:buChar char="§"/>
            </a:pPr>
            <a:endParaRPr lang="sr-Cyrl-RS" sz="2000">
              <a:latin typeface="Palatino Linotype" pitchFamily="18" charset="0"/>
            </a:endParaRPr>
          </a:p>
        </p:txBody>
      </p:sp>
    </p:spTree>
    <p:extLst>
      <p:ext uri="{BB962C8B-B14F-4D97-AF65-F5344CB8AC3E}">
        <p14:creationId xmlns:p14="http://schemas.microsoft.com/office/powerpoint/2010/main" val="329149914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0" y="76200"/>
            <a:ext cx="9144000" cy="838200"/>
          </a:xfrm>
          <a:prstGeom prst="rect">
            <a:avLst/>
          </a:prstGeom>
          <a:noFill/>
          <a:ln>
            <a:noFill/>
            <a:headEnd/>
            <a:tailEnd/>
          </a:ln>
          <a:effectLst>
            <a:innerShdw blurRad="1270000">
              <a:prstClr val="black"/>
            </a:innerShdw>
          </a:effectLst>
        </p:spPr>
        <p:style>
          <a:lnRef idx="1">
            <a:schemeClr val="accent5"/>
          </a:lnRef>
          <a:fillRef idx="3">
            <a:schemeClr val="accent5"/>
          </a:fillRef>
          <a:effectRef idx="2">
            <a:schemeClr val="accent5"/>
          </a:effectRef>
          <a:fontRef idx="minor">
            <a:schemeClr val="lt1"/>
          </a:fontRef>
        </p:style>
        <p:txBody>
          <a:bodyPr anchor="ctr"/>
          <a:lstStyle/>
          <a:p>
            <a:pPr lvl="0" algn="ctr">
              <a:spcBef>
                <a:spcPct val="0"/>
              </a:spcBef>
              <a:defRPr/>
            </a:pPr>
            <a:r>
              <a:rPr lang="ru-RU" sz="3500" b="1">
                <a:solidFill>
                  <a:prstClr val="black"/>
                </a:solidFill>
                <a:latin typeface="Palatino Linotype" pitchFamily="18" charset="0"/>
              </a:rPr>
              <a:t>Фиброматозни гингивитис (</a:t>
            </a:r>
            <a:r>
              <a:rPr lang="en-US" sz="3500" b="1">
                <a:solidFill>
                  <a:prstClr val="black"/>
                </a:solidFill>
                <a:latin typeface="Palatino Linotype" pitchFamily="18" charset="0"/>
              </a:rPr>
              <a:t>gingivitis fibromatosa)</a:t>
            </a:r>
          </a:p>
        </p:txBody>
      </p:sp>
      <p:pic>
        <p:nvPicPr>
          <p:cNvPr id="2050" name="Picture 2" descr="Hereditary Gingival Fibromatosis in a 37 year-old white mother. The enlarged gingiva is firm and appears normal in color and texture. The patient underwent two surgical interventions as a teenager with poor long-term result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550" y="1447800"/>
            <a:ext cx="7200900" cy="48196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1404490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0" y="76200"/>
            <a:ext cx="9144000" cy="838200"/>
          </a:xfrm>
          <a:prstGeom prst="rect">
            <a:avLst/>
          </a:prstGeom>
          <a:noFill/>
          <a:ln>
            <a:noFill/>
            <a:headEnd/>
            <a:tailEnd/>
          </a:ln>
          <a:effectLst>
            <a:innerShdw blurRad="1270000">
              <a:prstClr val="black"/>
            </a:innerShdw>
          </a:effectLst>
        </p:spPr>
        <p:style>
          <a:lnRef idx="1">
            <a:schemeClr val="accent5"/>
          </a:lnRef>
          <a:fillRef idx="3">
            <a:schemeClr val="accent5"/>
          </a:fillRef>
          <a:effectRef idx="2">
            <a:schemeClr val="accent5"/>
          </a:effectRef>
          <a:fontRef idx="minor">
            <a:schemeClr val="lt1"/>
          </a:fontRef>
        </p:style>
        <p:txBody>
          <a:bodyPr anchor="ctr"/>
          <a:lstStyle/>
          <a:p>
            <a:pPr lvl="0" algn="ctr">
              <a:spcBef>
                <a:spcPct val="0"/>
              </a:spcBef>
              <a:defRPr/>
            </a:pPr>
            <a:r>
              <a:rPr lang="ru-RU" sz="3500" b="1">
                <a:solidFill>
                  <a:prstClr val="black"/>
                </a:solidFill>
                <a:latin typeface="Palatino Linotype" pitchFamily="18" charset="0"/>
              </a:rPr>
              <a:t>Хиперпластични гингивитис (</a:t>
            </a:r>
            <a:r>
              <a:rPr lang="en-US" sz="3500" b="1">
                <a:solidFill>
                  <a:prstClr val="black"/>
                </a:solidFill>
                <a:latin typeface="Palatino Linotype" pitchFamily="18" charset="0"/>
              </a:rPr>
              <a:t>gingivitis hyperplastica)</a:t>
            </a:r>
          </a:p>
        </p:txBody>
      </p:sp>
      <p:sp>
        <p:nvSpPr>
          <p:cNvPr id="3" name="Rectangle 2"/>
          <p:cNvSpPr/>
          <p:nvPr/>
        </p:nvSpPr>
        <p:spPr>
          <a:xfrm>
            <a:off x="228600" y="1143000"/>
            <a:ext cx="8839200" cy="7171194"/>
          </a:xfrm>
          <a:prstGeom prst="rect">
            <a:avLst/>
          </a:prstGeom>
        </p:spPr>
        <p:txBody>
          <a:bodyPr wrap="square">
            <a:spAutoFit/>
          </a:bodyPr>
          <a:lstStyle/>
          <a:p>
            <a:pPr marL="285750" lvl="0" indent="-285750">
              <a:buFont typeface="Wingdings" panose="05000000000000000000" pitchFamily="2" charset="2"/>
              <a:buChar char="§"/>
            </a:pPr>
            <a:endParaRPr lang="sr-Latn-RS" sz="2000" smtClean="0">
              <a:latin typeface="Palatino Linotype" pitchFamily="18" charset="0"/>
            </a:endParaRPr>
          </a:p>
          <a:p>
            <a:pPr marL="285750" lvl="0" indent="-285750">
              <a:buFont typeface="Wingdings" panose="05000000000000000000" pitchFamily="2" charset="2"/>
              <a:buChar char="§"/>
            </a:pPr>
            <a:r>
              <a:rPr lang="ru-RU" sz="2000">
                <a:latin typeface="Palatino Linotype" pitchFamily="18" charset="0"/>
              </a:rPr>
              <a:t>Упални процес гингиве које се манифестује хиперплазијом ткива нарочито у интерденталној регији. </a:t>
            </a:r>
            <a:endParaRPr lang="en-US" sz="2000" smtClean="0">
              <a:latin typeface="Palatino Linotype" pitchFamily="18" charset="0"/>
            </a:endParaRPr>
          </a:p>
          <a:p>
            <a:pPr marL="285750" lvl="0" indent="-285750">
              <a:buFont typeface="Wingdings" panose="05000000000000000000" pitchFamily="2" charset="2"/>
              <a:buChar char="§"/>
            </a:pPr>
            <a:endParaRPr lang="ru-RU" sz="2000">
              <a:latin typeface="Palatino Linotype" pitchFamily="18" charset="0"/>
            </a:endParaRPr>
          </a:p>
          <a:p>
            <a:pPr marL="285750" lvl="0" indent="-285750">
              <a:buFont typeface="Wingdings" panose="05000000000000000000" pitchFamily="2" charset="2"/>
              <a:buChar char="§"/>
            </a:pPr>
            <a:r>
              <a:rPr lang="ru-RU" sz="2000" b="1">
                <a:latin typeface="Palatino Linotype" pitchFamily="18" charset="0"/>
              </a:rPr>
              <a:t>Етиологија:</a:t>
            </a:r>
            <a:r>
              <a:rPr lang="ru-RU" sz="2000">
                <a:latin typeface="Palatino Linotype" pitchFamily="18" charset="0"/>
              </a:rPr>
              <a:t> изазивају га дентални плак и лоша орална хигијена. Може да настане након узимања одређених лекова. Чешће се јавља код млађих особа</a:t>
            </a:r>
            <a:r>
              <a:rPr lang="ru-RU" sz="2000" smtClean="0">
                <a:latin typeface="Palatino Linotype" pitchFamily="18" charset="0"/>
              </a:rPr>
              <a:t>.</a:t>
            </a:r>
            <a:endParaRPr lang="en-US" sz="2000" smtClean="0">
              <a:latin typeface="Palatino Linotype" pitchFamily="18" charset="0"/>
            </a:endParaRPr>
          </a:p>
          <a:p>
            <a:pPr marL="285750" lvl="0" indent="-285750">
              <a:buFont typeface="Wingdings" panose="05000000000000000000" pitchFamily="2" charset="2"/>
              <a:buChar char="§"/>
            </a:pPr>
            <a:endParaRPr lang="ru-RU" sz="2000">
              <a:latin typeface="Palatino Linotype" pitchFamily="18" charset="0"/>
            </a:endParaRPr>
          </a:p>
          <a:p>
            <a:pPr marL="285750" lvl="0" indent="-285750">
              <a:buFont typeface="Wingdings" panose="05000000000000000000" pitchFamily="2" charset="2"/>
              <a:buChar char="§"/>
            </a:pPr>
            <a:r>
              <a:rPr lang="ru-RU" sz="2000" b="1">
                <a:latin typeface="Palatino Linotype" pitchFamily="18" charset="0"/>
              </a:rPr>
              <a:t>Клиничка слика: </a:t>
            </a:r>
            <a:r>
              <a:rPr lang="ru-RU" sz="2000">
                <a:latin typeface="Palatino Linotype" pitchFamily="18" charset="0"/>
              </a:rPr>
              <a:t>гингива је хиперемична и хиперпластична и има јаку тенденцију ка крварењу. Интерденталне папиле проминирају ван интерденталног простора, меке су, неједнаке величине, крваре и болне су. Отежано је жвакање и исхрана, као и одржавање оралне хигијене. Због хиперплазије ткива болесник има осећај страног тела</a:t>
            </a:r>
            <a:r>
              <a:rPr lang="ru-RU" sz="2000" smtClean="0">
                <a:latin typeface="Palatino Linotype" pitchFamily="18" charset="0"/>
              </a:rPr>
              <a:t>.</a:t>
            </a:r>
            <a:endParaRPr lang="en-US" sz="2000" smtClean="0">
              <a:latin typeface="Palatino Linotype" pitchFamily="18" charset="0"/>
            </a:endParaRPr>
          </a:p>
          <a:p>
            <a:pPr marL="285750" lvl="0" indent="-285750">
              <a:buFont typeface="Wingdings" panose="05000000000000000000" pitchFamily="2" charset="2"/>
              <a:buChar char="§"/>
            </a:pPr>
            <a:endParaRPr lang="ru-RU" sz="2000">
              <a:latin typeface="Palatino Linotype" pitchFamily="18" charset="0"/>
            </a:endParaRPr>
          </a:p>
          <a:p>
            <a:pPr marL="285750" lvl="0" indent="-285750">
              <a:buFont typeface="Wingdings" panose="05000000000000000000" pitchFamily="2" charset="2"/>
              <a:buChar char="§"/>
            </a:pPr>
            <a:r>
              <a:rPr lang="ru-RU" sz="2000" b="1">
                <a:latin typeface="Palatino Linotype" pitchFamily="18" charset="0"/>
              </a:rPr>
              <a:t>Терапија:</a:t>
            </a:r>
            <a:r>
              <a:rPr lang="ru-RU" sz="2000">
                <a:latin typeface="Palatino Linotype" pitchFamily="18" charset="0"/>
              </a:rPr>
              <a:t> састоји се од уклањања денталног плака механичким или хемијским средствима и гингивопластике која подразумева ресекцију и уклањање хиперпластичног ткива гингиве.</a:t>
            </a:r>
          </a:p>
          <a:p>
            <a:pPr marL="285750" lvl="0" indent="-285750">
              <a:buFont typeface="Wingdings" panose="05000000000000000000" pitchFamily="2" charset="2"/>
              <a:buChar char="§"/>
            </a:pPr>
            <a:endParaRPr lang="ru-RU" sz="2000">
              <a:latin typeface="Palatino Linotype" pitchFamily="18" charset="0"/>
            </a:endParaRPr>
          </a:p>
          <a:p>
            <a:pPr marL="285750" lvl="0" indent="-285750">
              <a:buFont typeface="Wingdings" panose="05000000000000000000" pitchFamily="2" charset="2"/>
              <a:buChar char="§"/>
            </a:pPr>
            <a:endParaRPr lang="ru-RU" sz="2000">
              <a:latin typeface="Palatino Linotype" pitchFamily="18" charset="0"/>
            </a:endParaRPr>
          </a:p>
          <a:p>
            <a:pPr lvl="1"/>
            <a:endParaRPr lang="sr-Cyrl-RS" sz="2000">
              <a:latin typeface="Palatino Linotype" pitchFamily="18" charset="0"/>
            </a:endParaRPr>
          </a:p>
          <a:p>
            <a:pPr marL="800100" lvl="1" indent="-342900">
              <a:buFont typeface="Arial" panose="020B0604020202020204" pitchFamily="34" charset="0"/>
              <a:buChar char="•"/>
            </a:pPr>
            <a:endParaRPr lang="sr-Cyrl-RS" sz="2000" dirty="0">
              <a:latin typeface="Palatino Linotype" pitchFamily="18" charset="0"/>
            </a:endParaRPr>
          </a:p>
          <a:p>
            <a:pPr marL="800100" lvl="1" indent="-342900">
              <a:buFont typeface="Arial" panose="020B0604020202020204" pitchFamily="34" charset="0"/>
              <a:buChar char="•"/>
            </a:pPr>
            <a:endParaRPr lang="sr-Cyrl-RS" sz="2000" dirty="0">
              <a:latin typeface="Palatino Linotype" pitchFamily="18" charset="0"/>
            </a:endParaRPr>
          </a:p>
          <a:p>
            <a:pPr marL="800100" lvl="1" indent="-342900">
              <a:buFont typeface="Wingdings" panose="05000000000000000000" pitchFamily="2" charset="2"/>
              <a:buChar char="§"/>
            </a:pPr>
            <a:endParaRPr lang="sr-Cyrl-RS" sz="2000">
              <a:latin typeface="Palatino Linotype" pitchFamily="18" charset="0"/>
            </a:endParaRPr>
          </a:p>
        </p:txBody>
      </p:sp>
    </p:spTree>
    <p:extLst>
      <p:ext uri="{BB962C8B-B14F-4D97-AF65-F5344CB8AC3E}">
        <p14:creationId xmlns:p14="http://schemas.microsoft.com/office/powerpoint/2010/main" val="49792928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0" y="76200"/>
            <a:ext cx="9144000" cy="838200"/>
          </a:xfrm>
          <a:prstGeom prst="rect">
            <a:avLst/>
          </a:prstGeom>
          <a:noFill/>
          <a:ln>
            <a:noFill/>
            <a:headEnd/>
            <a:tailEnd/>
          </a:ln>
          <a:effectLst>
            <a:innerShdw blurRad="1270000">
              <a:prstClr val="black"/>
            </a:innerShdw>
          </a:effectLst>
        </p:spPr>
        <p:style>
          <a:lnRef idx="1">
            <a:schemeClr val="accent5"/>
          </a:lnRef>
          <a:fillRef idx="3">
            <a:schemeClr val="accent5"/>
          </a:fillRef>
          <a:effectRef idx="2">
            <a:schemeClr val="accent5"/>
          </a:effectRef>
          <a:fontRef idx="minor">
            <a:schemeClr val="lt1"/>
          </a:fontRef>
        </p:style>
        <p:txBody>
          <a:bodyPr anchor="ctr"/>
          <a:lstStyle/>
          <a:p>
            <a:pPr lvl="0" algn="ctr">
              <a:spcBef>
                <a:spcPct val="0"/>
              </a:spcBef>
              <a:defRPr/>
            </a:pPr>
            <a:r>
              <a:rPr lang="ru-RU" sz="3500" b="1">
                <a:solidFill>
                  <a:prstClr val="black"/>
                </a:solidFill>
                <a:latin typeface="Palatino Linotype" pitchFamily="18" charset="0"/>
              </a:rPr>
              <a:t>Хиперпластични гингивитис (</a:t>
            </a:r>
            <a:r>
              <a:rPr lang="en-US" sz="3500" b="1">
                <a:solidFill>
                  <a:prstClr val="black"/>
                </a:solidFill>
                <a:latin typeface="Palatino Linotype" pitchFamily="18" charset="0"/>
              </a:rPr>
              <a:t>gingivitis hyperplastica)</a:t>
            </a:r>
          </a:p>
        </p:txBody>
      </p:sp>
      <p:pic>
        <p:nvPicPr>
          <p:cNvPr id="4" name="Picture 2" descr="Plaque-of-the-patient-stone">
            <a:extLst>
              <a:ext uri="{FF2B5EF4-FFF2-40B4-BE49-F238E27FC236}">
                <a16:creationId xmlns="" xmlns:a16="http://schemas.microsoft.com/office/drawing/2014/main" id="{DB07794E-FCAA-49FF-6029-ADF40BDD608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6300" y="1524000"/>
            <a:ext cx="7391400" cy="49300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2168386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0" y="76200"/>
            <a:ext cx="9144000" cy="838200"/>
          </a:xfrm>
          <a:prstGeom prst="rect">
            <a:avLst/>
          </a:prstGeom>
          <a:noFill/>
          <a:ln>
            <a:noFill/>
            <a:headEnd/>
            <a:tailEnd/>
          </a:ln>
          <a:effectLst>
            <a:innerShdw blurRad="1270000">
              <a:prstClr val="black"/>
            </a:innerShdw>
          </a:effectLst>
        </p:spPr>
        <p:style>
          <a:lnRef idx="1">
            <a:schemeClr val="accent5"/>
          </a:lnRef>
          <a:fillRef idx="3">
            <a:schemeClr val="accent5"/>
          </a:fillRef>
          <a:effectRef idx="2">
            <a:schemeClr val="accent5"/>
          </a:effectRef>
          <a:fontRef idx="minor">
            <a:schemeClr val="lt1"/>
          </a:fontRef>
        </p:style>
        <p:txBody>
          <a:bodyPr anchor="ctr"/>
          <a:lstStyle/>
          <a:p>
            <a:pPr lvl="0" algn="ctr">
              <a:spcBef>
                <a:spcPct val="0"/>
              </a:spcBef>
              <a:defRPr/>
            </a:pPr>
            <a:r>
              <a:rPr lang="ru-RU" sz="3500" b="1">
                <a:solidFill>
                  <a:prstClr val="black"/>
                </a:solidFill>
                <a:latin typeface="Palatino Linotype" pitchFamily="18" charset="0"/>
              </a:rPr>
              <a:t>Улцеронекротични гингивитис (</a:t>
            </a:r>
            <a:r>
              <a:rPr lang="en-US" sz="3500" b="1">
                <a:solidFill>
                  <a:prstClr val="black"/>
                </a:solidFill>
                <a:latin typeface="Palatino Linotype" pitchFamily="18" charset="0"/>
              </a:rPr>
              <a:t>gingivitis ulcero-necroticans - Vincentii)</a:t>
            </a:r>
          </a:p>
        </p:txBody>
      </p:sp>
      <p:sp>
        <p:nvSpPr>
          <p:cNvPr id="3" name="Rectangle 2"/>
          <p:cNvSpPr/>
          <p:nvPr/>
        </p:nvSpPr>
        <p:spPr>
          <a:xfrm>
            <a:off x="228600" y="1143000"/>
            <a:ext cx="8839200" cy="5386090"/>
          </a:xfrm>
          <a:prstGeom prst="rect">
            <a:avLst/>
          </a:prstGeom>
        </p:spPr>
        <p:txBody>
          <a:bodyPr wrap="square">
            <a:spAutoFit/>
          </a:bodyPr>
          <a:lstStyle/>
          <a:p>
            <a:pPr marL="285750" lvl="0" indent="-285750">
              <a:buFont typeface="Wingdings" panose="05000000000000000000" pitchFamily="2" charset="2"/>
              <a:buChar char="§"/>
            </a:pPr>
            <a:endParaRPr lang="ru-RU" sz="800">
              <a:latin typeface="Palatino Linotype" pitchFamily="18" charset="0"/>
            </a:endParaRPr>
          </a:p>
          <a:p>
            <a:pPr marL="285750" lvl="0" indent="-285750">
              <a:buFont typeface="Wingdings" panose="05000000000000000000" pitchFamily="2" charset="2"/>
              <a:buChar char="§"/>
            </a:pPr>
            <a:r>
              <a:rPr lang="ru-RU" sz="2000" b="1">
                <a:latin typeface="Palatino Linotype" pitchFamily="18" charset="0"/>
              </a:rPr>
              <a:t>Етиологија:</a:t>
            </a:r>
            <a:r>
              <a:rPr lang="ru-RU" sz="2000">
                <a:latin typeface="Palatino Linotype" pitchFamily="18" charset="0"/>
              </a:rPr>
              <a:t> вирусна инфекција на коју се надовезује бактеријска и то: </a:t>
            </a:r>
            <a:r>
              <a:rPr lang="en-US" sz="2000">
                <a:latin typeface="Palatino Linotype" pitchFamily="18" charset="0"/>
              </a:rPr>
              <a:t>Bacillus fusiformis </a:t>
            </a:r>
            <a:r>
              <a:rPr lang="ru-RU" sz="2000">
                <a:latin typeface="Palatino Linotype" pitchFamily="18" charset="0"/>
              </a:rPr>
              <a:t>и </a:t>
            </a:r>
            <a:r>
              <a:rPr lang="en-US" sz="2000">
                <a:latin typeface="Palatino Linotype" pitchFamily="18" charset="0"/>
              </a:rPr>
              <a:t>Treponema vincentii (</a:t>
            </a:r>
            <a:r>
              <a:rPr lang="ru-RU" sz="2000">
                <a:latin typeface="Palatino Linotype" pitchFamily="18" charset="0"/>
              </a:rPr>
              <a:t>раније позната као </a:t>
            </a:r>
            <a:r>
              <a:rPr lang="en-US" sz="2000">
                <a:latin typeface="Palatino Linotype" pitchFamily="18" charset="0"/>
              </a:rPr>
              <a:t>Borrelia vincentii). </a:t>
            </a:r>
            <a:r>
              <a:rPr lang="ru-RU" sz="2000">
                <a:latin typeface="Palatino Linotype" pitchFamily="18" charset="0"/>
              </a:rPr>
              <a:t>Дентални плак, лоша орална хигијена, токсична и механичка оштећења гингиве, пушење, алкохол, витамински дефицит, стрес, потхрањеност, имунодефицијенција и сл. </a:t>
            </a:r>
            <a:endParaRPr lang="en-US" sz="2000" smtClean="0">
              <a:latin typeface="Palatino Linotype" pitchFamily="18" charset="0"/>
            </a:endParaRPr>
          </a:p>
          <a:p>
            <a:pPr marL="285750" lvl="0" indent="-285750">
              <a:buFont typeface="Wingdings" panose="05000000000000000000" pitchFamily="2" charset="2"/>
              <a:buChar char="§"/>
            </a:pPr>
            <a:endParaRPr lang="ru-RU" sz="800">
              <a:latin typeface="Palatino Linotype" pitchFamily="18" charset="0"/>
            </a:endParaRPr>
          </a:p>
          <a:p>
            <a:pPr marL="285750" lvl="0" indent="-285750">
              <a:buFont typeface="Wingdings" panose="05000000000000000000" pitchFamily="2" charset="2"/>
              <a:buChar char="§"/>
            </a:pPr>
            <a:r>
              <a:rPr lang="ru-RU" sz="2000" b="1">
                <a:latin typeface="Palatino Linotype" pitchFamily="18" charset="0"/>
              </a:rPr>
              <a:t>Клиничка слика: </a:t>
            </a:r>
            <a:r>
              <a:rPr lang="ru-RU" sz="2000">
                <a:latin typeface="Palatino Linotype" pitchFamily="18" charset="0"/>
              </a:rPr>
              <a:t>болест почиње нагло, болом у регији гингиве. Јављају се улцерације прекривене псеудомембранама. Процес се шири и захвата остале делове гингиве. Јавља се фебрилност, грозница, болови, хиперсаливација, непријатни задах, осећај металног укуса у устима, крварење,отежано је жвакање и гутање хране. Понекад се јавља и оталгија, као и увећани лимфни чворови на врату</a:t>
            </a:r>
            <a:r>
              <a:rPr lang="ru-RU" sz="2000" smtClean="0">
                <a:latin typeface="Palatino Linotype" pitchFamily="18" charset="0"/>
              </a:rPr>
              <a:t>.</a:t>
            </a:r>
            <a:endParaRPr lang="en-US" sz="2000" smtClean="0">
              <a:latin typeface="Palatino Linotype" pitchFamily="18" charset="0"/>
            </a:endParaRPr>
          </a:p>
          <a:p>
            <a:pPr marL="285750" lvl="0" indent="-285750">
              <a:buFont typeface="Wingdings" panose="05000000000000000000" pitchFamily="2" charset="2"/>
              <a:buChar char="§"/>
            </a:pPr>
            <a:endParaRPr lang="ru-RU" sz="800">
              <a:latin typeface="Palatino Linotype" pitchFamily="18" charset="0"/>
            </a:endParaRPr>
          </a:p>
          <a:p>
            <a:pPr marL="285750" lvl="0" indent="-285750">
              <a:buFont typeface="Wingdings" panose="05000000000000000000" pitchFamily="2" charset="2"/>
              <a:buChar char="§"/>
            </a:pPr>
            <a:r>
              <a:rPr lang="ru-RU" sz="2000" b="1">
                <a:latin typeface="Palatino Linotype" pitchFamily="18" charset="0"/>
              </a:rPr>
              <a:t>Терапија:</a:t>
            </a:r>
            <a:r>
              <a:rPr lang="ru-RU" sz="2000">
                <a:latin typeface="Palatino Linotype" pitchFamily="18" charset="0"/>
              </a:rPr>
              <a:t> антибиотици, лек избора је пенициллин, антисептици (водоник-пероксид, сребронитрат, хлорхексидин и сл.). Лечење основног обољења. По потреби се спроводи и хируршка интервенција у виду гингивопластике</a:t>
            </a:r>
            <a:r>
              <a:rPr lang="ru-RU" sz="2000" smtClean="0">
                <a:latin typeface="Palatino Linotype" pitchFamily="18" charset="0"/>
              </a:rPr>
              <a:t>.</a:t>
            </a:r>
            <a:endParaRPr lang="sr-Cyrl-RS" sz="2000">
              <a:latin typeface="Palatino Linotype" pitchFamily="18" charset="0"/>
            </a:endParaRPr>
          </a:p>
        </p:txBody>
      </p:sp>
    </p:spTree>
    <p:extLst>
      <p:ext uri="{BB962C8B-B14F-4D97-AF65-F5344CB8AC3E}">
        <p14:creationId xmlns:p14="http://schemas.microsoft.com/office/powerpoint/2010/main" val="285460406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0" y="76200"/>
            <a:ext cx="9144000" cy="838200"/>
          </a:xfrm>
          <a:prstGeom prst="rect">
            <a:avLst/>
          </a:prstGeom>
          <a:noFill/>
          <a:ln>
            <a:noFill/>
            <a:headEnd/>
            <a:tailEnd/>
          </a:ln>
          <a:effectLst>
            <a:innerShdw blurRad="1270000">
              <a:prstClr val="black"/>
            </a:innerShdw>
          </a:effectLst>
        </p:spPr>
        <p:style>
          <a:lnRef idx="1">
            <a:schemeClr val="accent5"/>
          </a:lnRef>
          <a:fillRef idx="3">
            <a:schemeClr val="accent5"/>
          </a:fillRef>
          <a:effectRef idx="2">
            <a:schemeClr val="accent5"/>
          </a:effectRef>
          <a:fontRef idx="minor">
            <a:schemeClr val="lt1"/>
          </a:fontRef>
        </p:style>
        <p:txBody>
          <a:bodyPr anchor="ctr"/>
          <a:lstStyle/>
          <a:p>
            <a:pPr lvl="0" algn="ctr">
              <a:spcBef>
                <a:spcPct val="0"/>
              </a:spcBef>
              <a:defRPr/>
            </a:pPr>
            <a:r>
              <a:rPr lang="ru-RU" sz="3500" b="1">
                <a:solidFill>
                  <a:prstClr val="black"/>
                </a:solidFill>
                <a:latin typeface="Palatino Linotype" pitchFamily="18" charset="0"/>
              </a:rPr>
              <a:t>Улцеронекротични гингивитис (</a:t>
            </a:r>
            <a:r>
              <a:rPr lang="en-US" sz="3500" b="1">
                <a:solidFill>
                  <a:prstClr val="black"/>
                </a:solidFill>
                <a:latin typeface="Palatino Linotype" pitchFamily="18" charset="0"/>
              </a:rPr>
              <a:t>gingivitis ulcero-necroticans - Vincentii)</a:t>
            </a:r>
          </a:p>
        </p:txBody>
      </p:sp>
      <p:pic>
        <p:nvPicPr>
          <p:cNvPr id="4" name="Picture 2">
            <a:extLst>
              <a:ext uri="{FF2B5EF4-FFF2-40B4-BE49-F238E27FC236}">
                <a16:creationId xmlns="" xmlns:a16="http://schemas.microsoft.com/office/drawing/2014/main" id="{6A9EBBC8-41EE-0F6B-ABF4-2274D4C67FD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3854" y="1447800"/>
            <a:ext cx="7536291" cy="50116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2476528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0" y="76200"/>
            <a:ext cx="9144000" cy="838200"/>
          </a:xfrm>
          <a:prstGeom prst="rect">
            <a:avLst/>
          </a:prstGeom>
          <a:noFill/>
          <a:ln>
            <a:noFill/>
            <a:headEnd/>
            <a:tailEnd/>
          </a:ln>
          <a:effectLst>
            <a:innerShdw blurRad="1270000">
              <a:prstClr val="black"/>
            </a:innerShdw>
          </a:effectLst>
        </p:spPr>
        <p:style>
          <a:lnRef idx="1">
            <a:schemeClr val="accent5"/>
          </a:lnRef>
          <a:fillRef idx="3">
            <a:schemeClr val="accent5"/>
          </a:fillRef>
          <a:effectRef idx="2">
            <a:schemeClr val="accent5"/>
          </a:effectRef>
          <a:fontRef idx="minor">
            <a:schemeClr val="lt1"/>
          </a:fontRef>
        </p:style>
        <p:txBody>
          <a:bodyPr anchor="ctr"/>
          <a:lstStyle/>
          <a:p>
            <a:pPr algn="ctr">
              <a:spcBef>
                <a:spcPct val="0"/>
              </a:spcBef>
              <a:defRPr/>
            </a:pPr>
            <a:r>
              <a:rPr lang="ru-RU" sz="3500" b="1">
                <a:solidFill>
                  <a:srgbClr val="000099"/>
                </a:solidFill>
                <a:latin typeface="Palatino Linotype" pitchFamily="18" charset="0"/>
              </a:rPr>
              <a:t>Запаљенска обољења усне дупље (</a:t>
            </a:r>
            <a:r>
              <a:rPr lang="en-US" sz="3500" b="1">
                <a:solidFill>
                  <a:srgbClr val="000099"/>
                </a:solidFill>
                <a:latin typeface="Palatino Linotype" pitchFamily="18" charset="0"/>
              </a:rPr>
              <a:t>stomatitis)</a:t>
            </a:r>
          </a:p>
        </p:txBody>
      </p:sp>
      <p:sp>
        <p:nvSpPr>
          <p:cNvPr id="3" name="Rectangle 2"/>
          <p:cNvSpPr/>
          <p:nvPr/>
        </p:nvSpPr>
        <p:spPr>
          <a:xfrm>
            <a:off x="228600" y="1143000"/>
            <a:ext cx="8839200" cy="4585871"/>
          </a:xfrm>
          <a:prstGeom prst="rect">
            <a:avLst/>
          </a:prstGeom>
        </p:spPr>
        <p:txBody>
          <a:bodyPr wrap="square">
            <a:spAutoFit/>
          </a:bodyPr>
          <a:lstStyle/>
          <a:p>
            <a:pPr marL="285750" lvl="0" indent="-285750">
              <a:buFont typeface="Wingdings" panose="05000000000000000000" pitchFamily="2" charset="2"/>
              <a:buChar char="§"/>
            </a:pPr>
            <a:endParaRPr lang="sr-Cyrl-RS" sz="2000" smtClean="0">
              <a:latin typeface="Palatino Linotype" pitchFamily="18" charset="0"/>
            </a:endParaRPr>
          </a:p>
          <a:p>
            <a:pPr marL="285750" lvl="0" indent="-285750">
              <a:buFont typeface="Wingdings" panose="05000000000000000000" pitchFamily="2" charset="2"/>
              <a:buChar char="§"/>
            </a:pPr>
            <a:r>
              <a:rPr lang="sr-Cyrl-RS" sz="2000" smtClean="0">
                <a:latin typeface="Palatino Linotype" pitchFamily="18" charset="0"/>
              </a:rPr>
              <a:t>У запаљенска обољења усне дупље се убрајају: </a:t>
            </a:r>
            <a:endParaRPr lang="sr-Latn-RS" sz="2000">
              <a:latin typeface="Palatino Linotype" pitchFamily="18" charset="0"/>
            </a:endParaRPr>
          </a:p>
          <a:p>
            <a:pPr marL="285750" lvl="0" indent="-285750">
              <a:buFont typeface="Wingdings" panose="05000000000000000000" pitchFamily="2" charset="2"/>
              <a:buChar char="§"/>
            </a:pPr>
            <a:endParaRPr lang="sr-Latn-RS" sz="800" smtClean="0">
              <a:latin typeface="Palatino Linotype" pitchFamily="18" charset="0"/>
            </a:endParaRPr>
          </a:p>
          <a:p>
            <a:pPr marL="800100" lvl="1" indent="-342900">
              <a:buFont typeface="Arial" panose="020B0604020202020204" pitchFamily="34" charset="0"/>
              <a:buChar char="•"/>
            </a:pPr>
            <a:r>
              <a:rPr lang="sr-Cyrl-RS" sz="2000" smtClean="0">
                <a:latin typeface="Palatino Linotype" pitchFamily="18" charset="0"/>
              </a:rPr>
              <a:t>Акутни катарални стоматитис (</a:t>
            </a:r>
            <a:r>
              <a:rPr lang="sr-Latn-RS" sz="2000" smtClean="0">
                <a:latin typeface="Palatino Linotype" pitchFamily="18" charset="0"/>
              </a:rPr>
              <a:t>s</a:t>
            </a:r>
            <a:r>
              <a:rPr lang="en-US" sz="2000" smtClean="0">
                <a:latin typeface="Palatino Linotype" pitchFamily="18" charset="0"/>
              </a:rPr>
              <a:t>tomatitis </a:t>
            </a:r>
            <a:r>
              <a:rPr lang="en-US" sz="2000">
                <a:latin typeface="Palatino Linotype" pitchFamily="18" charset="0"/>
              </a:rPr>
              <a:t>acuta </a:t>
            </a:r>
            <a:r>
              <a:rPr lang="en-US" sz="2000" smtClean="0">
                <a:latin typeface="Palatino Linotype" pitchFamily="18" charset="0"/>
              </a:rPr>
              <a:t>catarrhalis</a:t>
            </a:r>
            <a:r>
              <a:rPr lang="sr-Cyrl-RS" sz="2000" smtClean="0">
                <a:latin typeface="Palatino Linotype" pitchFamily="18" charset="0"/>
              </a:rPr>
              <a:t>)</a:t>
            </a:r>
          </a:p>
          <a:p>
            <a:pPr marL="800100" lvl="1" indent="-342900">
              <a:buFont typeface="Arial" panose="020B0604020202020204" pitchFamily="34" charset="0"/>
              <a:buChar char="•"/>
            </a:pPr>
            <a:endParaRPr lang="sr-Latn-RS" sz="800" smtClean="0">
              <a:latin typeface="Palatino Linotype" pitchFamily="18" charset="0"/>
            </a:endParaRPr>
          </a:p>
          <a:p>
            <a:pPr marL="800100" lvl="1" indent="-342900">
              <a:buFont typeface="Arial" panose="020B0604020202020204" pitchFamily="34" charset="0"/>
              <a:buChar char="•"/>
            </a:pPr>
            <a:r>
              <a:rPr lang="sr-Cyrl-RS" sz="2000" smtClean="0">
                <a:latin typeface="Palatino Linotype" pitchFamily="18" charset="0"/>
              </a:rPr>
              <a:t>Афтозни стоматитис (</a:t>
            </a:r>
            <a:r>
              <a:rPr lang="sr-Latn-RS" sz="2000" smtClean="0">
                <a:latin typeface="Palatino Linotype" pitchFamily="18" charset="0"/>
              </a:rPr>
              <a:t>s</a:t>
            </a:r>
            <a:r>
              <a:rPr lang="en-US" sz="2000" smtClean="0">
                <a:latin typeface="Palatino Linotype" pitchFamily="18" charset="0"/>
              </a:rPr>
              <a:t>tomatitis aphtosa</a:t>
            </a:r>
            <a:r>
              <a:rPr lang="sr-Cyrl-RS" sz="2000" smtClean="0">
                <a:latin typeface="Palatino Linotype" pitchFamily="18" charset="0"/>
              </a:rPr>
              <a:t>)</a:t>
            </a:r>
          </a:p>
          <a:p>
            <a:pPr marL="800100" lvl="1" indent="-342900">
              <a:buFont typeface="Arial" panose="020B0604020202020204" pitchFamily="34" charset="0"/>
              <a:buChar char="•"/>
            </a:pPr>
            <a:endParaRPr lang="sr-Latn-RS" sz="800" smtClean="0">
              <a:latin typeface="Palatino Linotype" pitchFamily="18" charset="0"/>
            </a:endParaRPr>
          </a:p>
          <a:p>
            <a:pPr marL="800100" lvl="1" indent="-342900">
              <a:buFont typeface="Arial" panose="020B0604020202020204" pitchFamily="34" charset="0"/>
              <a:buChar char="•"/>
            </a:pPr>
            <a:r>
              <a:rPr lang="sr-Cyrl-RS" sz="2000" smtClean="0">
                <a:latin typeface="Palatino Linotype" pitchFamily="18" charset="0"/>
              </a:rPr>
              <a:t>Херпетични стоматитис (</a:t>
            </a:r>
            <a:r>
              <a:rPr lang="sr-Latn-RS" sz="2000" smtClean="0">
                <a:latin typeface="Palatino Linotype" pitchFamily="18" charset="0"/>
              </a:rPr>
              <a:t>stomatitis herpetica</a:t>
            </a:r>
            <a:r>
              <a:rPr lang="sr-Cyrl-RS" sz="2000" smtClean="0">
                <a:latin typeface="Palatino Linotype" pitchFamily="18" charset="0"/>
              </a:rPr>
              <a:t>)</a:t>
            </a:r>
          </a:p>
          <a:p>
            <a:pPr marL="800100" lvl="1" indent="-342900">
              <a:buFont typeface="Arial" panose="020B0604020202020204" pitchFamily="34" charset="0"/>
              <a:buChar char="•"/>
            </a:pPr>
            <a:endParaRPr lang="sr-Cyrl-RS" sz="800">
              <a:latin typeface="Palatino Linotype" pitchFamily="18" charset="0"/>
            </a:endParaRPr>
          </a:p>
          <a:p>
            <a:pPr marL="800100" lvl="1" indent="-342900">
              <a:buFont typeface="Arial" panose="020B0604020202020204" pitchFamily="34" charset="0"/>
              <a:buChar char="•"/>
            </a:pPr>
            <a:r>
              <a:rPr lang="sr-Cyrl-RS" sz="2000" smtClean="0">
                <a:latin typeface="Palatino Linotype" pitchFamily="18" charset="0"/>
              </a:rPr>
              <a:t>Гљивични стоматитис</a:t>
            </a:r>
            <a:r>
              <a:rPr lang="sr-Latn-RS" sz="2000" smtClean="0">
                <a:latin typeface="Palatino Linotype" pitchFamily="18" charset="0"/>
              </a:rPr>
              <a:t> (stomatitis mycotica)</a:t>
            </a:r>
            <a:endParaRPr lang="sr-Cyrl-RS" sz="2000" smtClean="0">
              <a:latin typeface="Palatino Linotype" pitchFamily="18" charset="0"/>
            </a:endParaRPr>
          </a:p>
          <a:p>
            <a:pPr marL="800100" lvl="1" indent="-342900">
              <a:buFont typeface="Arial" panose="020B0604020202020204" pitchFamily="34" charset="0"/>
              <a:buChar char="•"/>
            </a:pPr>
            <a:endParaRPr lang="sr-Cyrl-RS" sz="800">
              <a:latin typeface="Palatino Linotype" pitchFamily="18" charset="0"/>
            </a:endParaRPr>
          </a:p>
          <a:p>
            <a:pPr marL="800100" lvl="1" indent="-342900">
              <a:buFont typeface="Arial" panose="020B0604020202020204" pitchFamily="34" charset="0"/>
              <a:buChar char="•"/>
            </a:pPr>
            <a:r>
              <a:rPr lang="sr-Cyrl-RS" sz="2000" smtClean="0">
                <a:latin typeface="Palatino Linotype" pitchFamily="18" charset="0"/>
              </a:rPr>
              <a:t>Херпангина</a:t>
            </a:r>
            <a:r>
              <a:rPr lang="sr-Latn-RS" sz="2000" smtClean="0">
                <a:latin typeface="Palatino Linotype" pitchFamily="18" charset="0"/>
              </a:rPr>
              <a:t> (herpangina)</a:t>
            </a:r>
            <a:endParaRPr lang="sr-Cyrl-RS" sz="2000" smtClean="0">
              <a:latin typeface="Palatino Linotype" pitchFamily="18" charset="0"/>
            </a:endParaRPr>
          </a:p>
          <a:p>
            <a:pPr marL="800100" lvl="1" indent="-342900">
              <a:buFont typeface="Arial" panose="020B0604020202020204" pitchFamily="34" charset="0"/>
              <a:buChar char="•"/>
            </a:pPr>
            <a:endParaRPr lang="sr-Cyrl-RS" sz="800">
              <a:latin typeface="Palatino Linotype" pitchFamily="18" charset="0"/>
            </a:endParaRPr>
          </a:p>
          <a:p>
            <a:pPr marL="800100" lvl="1" indent="-342900">
              <a:buFont typeface="Arial" panose="020B0604020202020204" pitchFamily="34" charset="0"/>
              <a:buChar char="•"/>
            </a:pPr>
            <a:r>
              <a:rPr lang="sr-Cyrl-RS" sz="2000" smtClean="0">
                <a:latin typeface="Palatino Linotype" pitchFamily="18" charset="0"/>
              </a:rPr>
              <a:t>Гангренозни стоматитис – Нома</a:t>
            </a:r>
            <a:r>
              <a:rPr lang="sr-Latn-RS" sz="2000" smtClean="0">
                <a:latin typeface="Palatino Linotype" pitchFamily="18" charset="0"/>
              </a:rPr>
              <a:t> (stomatitis gangrenosa - Noma)</a:t>
            </a:r>
            <a:endParaRPr lang="sr-Cyrl-RS" sz="2000" smtClean="0">
              <a:latin typeface="Palatino Linotype" pitchFamily="18" charset="0"/>
            </a:endParaRPr>
          </a:p>
          <a:p>
            <a:pPr marL="800100" lvl="1" indent="-342900">
              <a:buFont typeface="Arial" panose="020B0604020202020204" pitchFamily="34" charset="0"/>
              <a:buChar char="•"/>
            </a:pPr>
            <a:endParaRPr lang="sr-Cyrl-RS" sz="800">
              <a:latin typeface="Palatino Linotype" pitchFamily="18" charset="0"/>
            </a:endParaRPr>
          </a:p>
          <a:p>
            <a:pPr marL="800100" lvl="1" indent="-342900">
              <a:buFont typeface="Arial" panose="020B0604020202020204" pitchFamily="34" charset="0"/>
              <a:buChar char="•"/>
            </a:pPr>
            <a:r>
              <a:rPr lang="sr-Cyrl-RS" sz="2000" smtClean="0">
                <a:latin typeface="Palatino Linotype" pitchFamily="18" charset="0"/>
              </a:rPr>
              <a:t>Специфична запаљења усне дупље</a:t>
            </a:r>
            <a:r>
              <a:rPr lang="sr-Latn-RS" sz="2000" smtClean="0">
                <a:latin typeface="Palatino Linotype" pitchFamily="18" charset="0"/>
              </a:rPr>
              <a:t> (stomatitis speciphica)</a:t>
            </a:r>
            <a:endParaRPr lang="sr-Cyrl-RS" sz="2000" smtClean="0">
              <a:latin typeface="Palatino Linotype" pitchFamily="18" charset="0"/>
            </a:endParaRPr>
          </a:p>
          <a:p>
            <a:pPr marL="800100" lvl="1" indent="-342900">
              <a:buFont typeface="Arial" panose="020B0604020202020204" pitchFamily="34" charset="0"/>
              <a:buChar char="•"/>
            </a:pPr>
            <a:endParaRPr lang="sr-Cyrl-RS" sz="800">
              <a:latin typeface="Palatino Linotype" pitchFamily="18" charset="0"/>
            </a:endParaRPr>
          </a:p>
          <a:p>
            <a:pPr marL="1257300" lvl="2" indent="-342900">
              <a:buFont typeface="Arial" panose="020B0604020202020204" pitchFamily="34" charset="0"/>
              <a:buChar char="•"/>
            </a:pPr>
            <a:r>
              <a:rPr lang="sr-Cyrl-RS" sz="2000" smtClean="0">
                <a:latin typeface="Palatino Linotype" pitchFamily="18" charset="0"/>
              </a:rPr>
              <a:t>Туберкулоза усне дупље</a:t>
            </a:r>
          </a:p>
          <a:p>
            <a:pPr marL="1257300" lvl="2" indent="-342900">
              <a:buFont typeface="Arial" panose="020B0604020202020204" pitchFamily="34" charset="0"/>
              <a:buChar char="•"/>
            </a:pPr>
            <a:endParaRPr lang="sr-Cyrl-RS" sz="800">
              <a:latin typeface="Palatino Linotype" pitchFamily="18" charset="0"/>
            </a:endParaRPr>
          </a:p>
          <a:p>
            <a:pPr marL="1257300" lvl="2" indent="-342900">
              <a:buFont typeface="Arial" panose="020B0604020202020204" pitchFamily="34" charset="0"/>
              <a:buChar char="•"/>
            </a:pPr>
            <a:r>
              <a:rPr lang="sr-Cyrl-RS" sz="2000" smtClean="0">
                <a:latin typeface="Palatino Linotype" pitchFamily="18" charset="0"/>
              </a:rPr>
              <a:t>Сифилис усне дупље</a:t>
            </a:r>
            <a:endParaRPr lang="sr-Cyrl-RS" sz="2000">
              <a:latin typeface="Palatino Linotype" pitchFamily="18" charset="0"/>
            </a:endParaRPr>
          </a:p>
        </p:txBody>
      </p:sp>
    </p:spTree>
    <p:extLst>
      <p:ext uri="{BB962C8B-B14F-4D97-AF65-F5344CB8AC3E}">
        <p14:creationId xmlns:p14="http://schemas.microsoft.com/office/powerpoint/2010/main" val="324554839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0" y="76200"/>
            <a:ext cx="9144000" cy="838200"/>
          </a:xfrm>
          <a:prstGeom prst="rect">
            <a:avLst/>
          </a:prstGeom>
          <a:noFill/>
          <a:ln>
            <a:noFill/>
            <a:headEnd/>
            <a:tailEnd/>
          </a:ln>
          <a:effectLst>
            <a:innerShdw blurRad="1270000">
              <a:prstClr val="black"/>
            </a:innerShdw>
          </a:effectLst>
        </p:spPr>
        <p:style>
          <a:lnRef idx="1">
            <a:schemeClr val="accent5"/>
          </a:lnRef>
          <a:fillRef idx="3">
            <a:schemeClr val="accent5"/>
          </a:fillRef>
          <a:effectRef idx="2">
            <a:schemeClr val="accent5"/>
          </a:effectRef>
          <a:fontRef idx="minor">
            <a:schemeClr val="lt1"/>
          </a:fontRef>
        </p:style>
        <p:txBody>
          <a:bodyPr anchor="ctr"/>
          <a:lstStyle/>
          <a:p>
            <a:pPr lvl="0" algn="ctr">
              <a:spcBef>
                <a:spcPct val="0"/>
              </a:spcBef>
              <a:defRPr/>
            </a:pPr>
            <a:r>
              <a:rPr lang="ru-RU" sz="3500" b="1">
                <a:solidFill>
                  <a:prstClr val="black"/>
                </a:solidFill>
                <a:latin typeface="Palatino Linotype" pitchFamily="18" charset="0"/>
              </a:rPr>
              <a:t>Акутни катарални стоматитис (</a:t>
            </a:r>
            <a:r>
              <a:rPr lang="en-US" sz="3500" b="1">
                <a:solidFill>
                  <a:prstClr val="black"/>
                </a:solidFill>
                <a:latin typeface="Palatino Linotype" pitchFamily="18" charset="0"/>
              </a:rPr>
              <a:t>stomatitis acuta catarrhalis)</a:t>
            </a:r>
          </a:p>
        </p:txBody>
      </p:sp>
      <p:sp>
        <p:nvSpPr>
          <p:cNvPr id="3" name="Rectangle 2"/>
          <p:cNvSpPr/>
          <p:nvPr/>
        </p:nvSpPr>
        <p:spPr>
          <a:xfrm>
            <a:off x="228600" y="1143000"/>
            <a:ext cx="8839200" cy="4154984"/>
          </a:xfrm>
          <a:prstGeom prst="rect">
            <a:avLst/>
          </a:prstGeom>
        </p:spPr>
        <p:txBody>
          <a:bodyPr wrap="square">
            <a:spAutoFit/>
          </a:bodyPr>
          <a:lstStyle/>
          <a:p>
            <a:pPr marL="285750" lvl="0" indent="-285750">
              <a:buFont typeface="Wingdings" panose="05000000000000000000" pitchFamily="2" charset="2"/>
              <a:buChar char="§"/>
            </a:pPr>
            <a:endParaRPr lang="ru-RU" sz="800" smtClean="0">
              <a:latin typeface="Palatino Linotype" pitchFamily="18" charset="0"/>
            </a:endParaRPr>
          </a:p>
          <a:p>
            <a:pPr marL="285750" lvl="0" indent="-285750">
              <a:buFont typeface="Wingdings" panose="05000000000000000000" pitchFamily="2" charset="2"/>
              <a:buChar char="§"/>
            </a:pPr>
            <a:endParaRPr lang="ru-RU" sz="800">
              <a:latin typeface="Palatino Linotype" pitchFamily="18" charset="0"/>
            </a:endParaRPr>
          </a:p>
          <a:p>
            <a:pPr marL="285750" lvl="0" indent="-285750">
              <a:buFont typeface="Wingdings" panose="05000000000000000000" pitchFamily="2" charset="2"/>
              <a:buChar char="§"/>
            </a:pPr>
            <a:endParaRPr lang="ru-RU" sz="800">
              <a:latin typeface="Palatino Linotype" pitchFamily="18" charset="0"/>
            </a:endParaRPr>
          </a:p>
          <a:p>
            <a:pPr marL="285750" lvl="0" indent="-285750">
              <a:buFont typeface="Wingdings" panose="05000000000000000000" pitchFamily="2" charset="2"/>
              <a:buChar char="§"/>
            </a:pPr>
            <a:r>
              <a:rPr lang="ru-RU" sz="2000" b="1" smtClean="0">
                <a:latin typeface="Palatino Linotype" pitchFamily="18" charset="0"/>
              </a:rPr>
              <a:t>Етиологија</a:t>
            </a:r>
            <a:r>
              <a:rPr lang="sr-Latn-RS" sz="2000" b="1" smtClean="0">
                <a:latin typeface="Palatino Linotype" pitchFamily="18" charset="0"/>
              </a:rPr>
              <a:t>:</a:t>
            </a:r>
            <a:r>
              <a:rPr lang="ru-RU" sz="2000" smtClean="0">
                <a:latin typeface="Palatino Linotype" pitchFamily="18" charset="0"/>
              </a:rPr>
              <a:t> нормална </a:t>
            </a:r>
            <a:r>
              <a:rPr lang="ru-RU" sz="2000">
                <a:latin typeface="Palatino Linotype" pitchFamily="18" charset="0"/>
              </a:rPr>
              <a:t>бактеријска </a:t>
            </a:r>
            <a:r>
              <a:rPr lang="ru-RU" sz="2000" smtClean="0">
                <a:latin typeface="Palatino Linotype" pitchFamily="18" charset="0"/>
              </a:rPr>
              <a:t>флора</a:t>
            </a:r>
            <a:r>
              <a:rPr lang="sr-Latn-RS" sz="2000" smtClean="0">
                <a:latin typeface="Palatino Linotype" pitchFamily="18" charset="0"/>
              </a:rPr>
              <a:t>. </a:t>
            </a:r>
            <a:r>
              <a:rPr lang="ru-RU" sz="2000" smtClean="0">
                <a:latin typeface="Palatino Linotype" pitchFamily="18" charset="0"/>
              </a:rPr>
              <a:t>Непосредан </a:t>
            </a:r>
            <a:r>
              <a:rPr lang="ru-RU" sz="2000">
                <a:latin typeface="Palatino Linotype" pitchFamily="18" charset="0"/>
              </a:rPr>
              <a:t>повод је микроскопска лезија </a:t>
            </a:r>
            <a:r>
              <a:rPr lang="ru-RU" sz="2000" smtClean="0">
                <a:latin typeface="Palatino Linotype" pitchFamily="18" charset="0"/>
              </a:rPr>
              <a:t>слузнице.</a:t>
            </a:r>
            <a:endParaRPr lang="ru-RU" sz="2000">
              <a:latin typeface="Palatino Linotype" pitchFamily="18" charset="0"/>
            </a:endParaRPr>
          </a:p>
          <a:p>
            <a:pPr marL="285750" lvl="0" indent="-285750">
              <a:buFont typeface="Wingdings" panose="05000000000000000000" pitchFamily="2" charset="2"/>
              <a:buChar char="§"/>
            </a:pPr>
            <a:endParaRPr lang="sr-Latn-RS" sz="2000" smtClean="0">
              <a:latin typeface="Palatino Linotype" pitchFamily="18" charset="0"/>
            </a:endParaRPr>
          </a:p>
          <a:p>
            <a:pPr marL="285750" lvl="0" indent="-285750">
              <a:buFont typeface="Wingdings" panose="05000000000000000000" pitchFamily="2" charset="2"/>
              <a:buChar char="§"/>
            </a:pPr>
            <a:r>
              <a:rPr lang="sr-Cyrl-RS" sz="2000" b="1" smtClean="0">
                <a:latin typeface="Palatino Linotype" pitchFamily="18" charset="0"/>
              </a:rPr>
              <a:t>Клиничка слика: </a:t>
            </a:r>
            <a:r>
              <a:rPr lang="ru-RU" sz="2000" smtClean="0">
                <a:latin typeface="Palatino Linotype" pitchFamily="18" charset="0"/>
              </a:rPr>
              <a:t>фебрилност</a:t>
            </a:r>
            <a:r>
              <a:rPr lang="ru-RU" sz="2000">
                <a:latin typeface="Palatino Linotype" pitchFamily="18" charset="0"/>
              </a:rPr>
              <a:t>, малаксалост, губитак апетита, болови при исхрани и говору, осећај горког укуса, задах из устију, </a:t>
            </a:r>
            <a:r>
              <a:rPr lang="ru-RU" sz="2000" smtClean="0">
                <a:latin typeface="Palatino Linotype" pitchFamily="18" charset="0"/>
              </a:rPr>
              <a:t>хиперсаливација.</a:t>
            </a:r>
          </a:p>
          <a:p>
            <a:pPr marL="285750" lvl="0" indent="-285750">
              <a:buFont typeface="Wingdings" panose="05000000000000000000" pitchFamily="2" charset="2"/>
              <a:buChar char="§"/>
            </a:pPr>
            <a:endParaRPr lang="ru-RU" sz="2000">
              <a:latin typeface="Palatino Linotype" pitchFamily="18" charset="0"/>
            </a:endParaRPr>
          </a:p>
          <a:p>
            <a:pPr marL="285750" lvl="0" indent="-285750">
              <a:buFont typeface="Wingdings" panose="05000000000000000000" pitchFamily="2" charset="2"/>
              <a:buChar char="§"/>
            </a:pPr>
            <a:r>
              <a:rPr lang="ru-RU" sz="2000" b="1">
                <a:latin typeface="Palatino Linotype" pitchFamily="18" charset="0"/>
              </a:rPr>
              <a:t>Дијагноза:</a:t>
            </a:r>
            <a:r>
              <a:rPr lang="ru-RU" sz="2000">
                <a:latin typeface="Palatino Linotype" pitchFamily="18" charset="0"/>
              </a:rPr>
              <a:t> клинички преглед - </a:t>
            </a:r>
            <a:r>
              <a:rPr lang="ru-RU" sz="2000" smtClean="0">
                <a:latin typeface="Palatino Linotype" pitchFamily="18" charset="0"/>
              </a:rPr>
              <a:t>дексвамација </a:t>
            </a:r>
            <a:r>
              <a:rPr lang="ru-RU" sz="2000">
                <a:latin typeface="Palatino Linotype" pitchFamily="18" charset="0"/>
              </a:rPr>
              <a:t>епитела, црвенило, оток и крварење из </a:t>
            </a:r>
            <a:r>
              <a:rPr lang="ru-RU" sz="2000" smtClean="0">
                <a:latin typeface="Palatino Linotype" pitchFamily="18" charset="0"/>
              </a:rPr>
              <a:t>десни, увећани </a:t>
            </a:r>
            <a:r>
              <a:rPr lang="ru-RU" sz="2000">
                <a:latin typeface="Palatino Linotype" pitchFamily="18" charset="0"/>
              </a:rPr>
              <a:t>и болни лимфни чворови на </a:t>
            </a:r>
            <a:r>
              <a:rPr lang="ru-RU" sz="2000" smtClean="0">
                <a:latin typeface="Palatino Linotype" pitchFamily="18" charset="0"/>
              </a:rPr>
              <a:t>врату.</a:t>
            </a:r>
            <a:endParaRPr lang="ru-RU" sz="2000">
              <a:latin typeface="Palatino Linotype" pitchFamily="18" charset="0"/>
            </a:endParaRPr>
          </a:p>
          <a:p>
            <a:pPr marL="285750" lvl="0" indent="-285750">
              <a:buFont typeface="Wingdings" panose="05000000000000000000" pitchFamily="2" charset="2"/>
              <a:buChar char="§"/>
            </a:pPr>
            <a:endParaRPr lang="ru-RU" sz="2000">
              <a:latin typeface="Palatino Linotype" pitchFamily="18" charset="0"/>
            </a:endParaRPr>
          </a:p>
          <a:p>
            <a:pPr marL="285750" lvl="0" indent="-285750">
              <a:buFont typeface="Wingdings" panose="05000000000000000000" pitchFamily="2" charset="2"/>
              <a:buChar char="§"/>
            </a:pPr>
            <a:r>
              <a:rPr lang="ru-RU" sz="2000" b="1" smtClean="0">
                <a:latin typeface="Palatino Linotype" pitchFamily="18" charset="0"/>
              </a:rPr>
              <a:t>Терапија:</a:t>
            </a:r>
            <a:r>
              <a:rPr lang="ru-RU" sz="2000" smtClean="0">
                <a:latin typeface="Palatino Linotype" pitchFamily="18" charset="0"/>
              </a:rPr>
              <a:t> антибиотици, локално </a:t>
            </a:r>
            <a:r>
              <a:rPr lang="ru-RU" sz="2000">
                <a:latin typeface="Palatino Linotype" pitchFamily="18" charset="0"/>
              </a:rPr>
              <a:t>туширање промена и испирање антисептичким </a:t>
            </a:r>
            <a:r>
              <a:rPr lang="ru-RU" sz="2000" smtClean="0">
                <a:latin typeface="Palatino Linotype" pitchFamily="18" charset="0"/>
              </a:rPr>
              <a:t>растворима.</a:t>
            </a:r>
            <a:endParaRPr lang="sr-Cyrl-RS" sz="2000">
              <a:latin typeface="Palatino Linotype" pitchFamily="18" charset="0"/>
            </a:endParaRPr>
          </a:p>
        </p:txBody>
      </p:sp>
    </p:spTree>
    <p:extLst>
      <p:ext uri="{BB962C8B-B14F-4D97-AF65-F5344CB8AC3E}">
        <p14:creationId xmlns:p14="http://schemas.microsoft.com/office/powerpoint/2010/main" val="13076525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0" y="76200"/>
            <a:ext cx="9144000" cy="838200"/>
          </a:xfrm>
          <a:prstGeom prst="rect">
            <a:avLst/>
          </a:prstGeom>
          <a:noFill/>
          <a:ln>
            <a:noFill/>
            <a:headEnd/>
            <a:tailEnd/>
          </a:ln>
          <a:effectLst>
            <a:innerShdw blurRad="1270000">
              <a:prstClr val="black"/>
            </a:innerShdw>
          </a:effectLst>
        </p:spPr>
        <p:style>
          <a:lnRef idx="1">
            <a:schemeClr val="accent5"/>
          </a:lnRef>
          <a:fillRef idx="3">
            <a:schemeClr val="accent5"/>
          </a:fillRef>
          <a:effectRef idx="2">
            <a:schemeClr val="accent5"/>
          </a:effectRef>
          <a:fontRef idx="minor">
            <a:schemeClr val="lt1"/>
          </a:fontRef>
        </p:style>
        <p:txBody>
          <a:bodyPr anchor="ctr"/>
          <a:lstStyle/>
          <a:p>
            <a:pPr algn="ctr">
              <a:spcBef>
                <a:spcPct val="0"/>
              </a:spcBef>
              <a:defRPr/>
            </a:pPr>
            <a:r>
              <a:rPr lang="ru-RU" sz="3500" b="1">
                <a:solidFill>
                  <a:srgbClr val="000099"/>
                </a:solidFill>
                <a:latin typeface="Palatino Linotype" pitchFamily="18" charset="0"/>
              </a:rPr>
              <a:t>Латералне (бранхиогене) цисте и фистуле врата</a:t>
            </a:r>
          </a:p>
        </p:txBody>
      </p:sp>
      <p:sp>
        <p:nvSpPr>
          <p:cNvPr id="4" name="Rectangle 3"/>
          <p:cNvSpPr/>
          <p:nvPr/>
        </p:nvSpPr>
        <p:spPr>
          <a:xfrm>
            <a:off x="3212327" y="6581001"/>
            <a:ext cx="5628861" cy="276999"/>
          </a:xfrm>
          <a:prstGeom prst="rect">
            <a:avLst/>
          </a:prstGeom>
        </p:spPr>
        <p:txBody>
          <a:bodyPr wrap="square">
            <a:spAutoFit/>
          </a:bodyPr>
          <a:lstStyle/>
          <a:p>
            <a:pPr algn="r"/>
            <a:endParaRPr lang="en-US" sz="1200" i="1" dirty="0">
              <a:latin typeface="Palatino Linotype" panose="02040502050505030304" pitchFamily="18" charset="0"/>
            </a:endParaRPr>
          </a:p>
        </p:txBody>
      </p:sp>
      <p:sp>
        <p:nvSpPr>
          <p:cNvPr id="3" name="Rectangle 2"/>
          <p:cNvSpPr/>
          <p:nvPr/>
        </p:nvSpPr>
        <p:spPr>
          <a:xfrm>
            <a:off x="228600" y="1295400"/>
            <a:ext cx="8839200" cy="5447645"/>
          </a:xfrm>
          <a:prstGeom prst="rect">
            <a:avLst/>
          </a:prstGeom>
        </p:spPr>
        <p:txBody>
          <a:bodyPr wrap="square">
            <a:spAutoFit/>
          </a:bodyPr>
          <a:lstStyle/>
          <a:p>
            <a:pPr marL="285750" lvl="0" indent="-285750">
              <a:buFont typeface="Wingdings" panose="05000000000000000000" pitchFamily="2" charset="2"/>
              <a:buChar char="§"/>
            </a:pPr>
            <a:endParaRPr lang="ru-RU" sz="2000" smtClean="0">
              <a:latin typeface="Palatino Linotype" pitchFamily="18" charset="0"/>
            </a:endParaRPr>
          </a:p>
          <a:p>
            <a:pPr marL="285750" lvl="0" indent="-285750">
              <a:buFont typeface="Wingdings" panose="05000000000000000000" pitchFamily="2" charset="2"/>
              <a:buChar char="§"/>
            </a:pPr>
            <a:r>
              <a:rPr lang="ru-RU" sz="2000" smtClean="0">
                <a:latin typeface="Palatino Linotype" pitchFamily="18" charset="0"/>
              </a:rPr>
              <a:t>Латералне </a:t>
            </a:r>
            <a:r>
              <a:rPr lang="ru-RU" sz="2000">
                <a:latin typeface="Palatino Linotype" pitchFamily="18" charset="0"/>
              </a:rPr>
              <a:t>цисте и фистуле врата настају услед перзистирања или некомплетне регресије цервикалног синуса. </a:t>
            </a:r>
            <a:endParaRPr lang="ru-RU" sz="2000" smtClean="0">
              <a:latin typeface="Palatino Linotype" pitchFamily="18" charset="0"/>
            </a:endParaRPr>
          </a:p>
          <a:p>
            <a:pPr marL="285750" lvl="0" indent="-285750">
              <a:buFont typeface="Wingdings" panose="05000000000000000000" pitchFamily="2" charset="2"/>
              <a:buChar char="§"/>
            </a:pPr>
            <a:endParaRPr lang="sr-Cyrl-RS" sz="2000" smtClean="0">
              <a:latin typeface="Palatino Linotype" pitchFamily="18" charset="0"/>
            </a:endParaRPr>
          </a:p>
          <a:p>
            <a:pPr marL="285750" lvl="0" indent="-285750">
              <a:buFont typeface="Wingdings" panose="05000000000000000000" pitchFamily="2" charset="2"/>
              <a:buChar char="§"/>
            </a:pPr>
            <a:r>
              <a:rPr lang="sr-Cyrl-RS" sz="2000" b="1" smtClean="0">
                <a:latin typeface="Palatino Linotype" pitchFamily="18" charset="0"/>
              </a:rPr>
              <a:t>Клиничка слика</a:t>
            </a:r>
            <a:r>
              <a:rPr lang="sr-Latn-RS" sz="2000" b="1" smtClean="0">
                <a:latin typeface="Palatino Linotype" pitchFamily="18" charset="0"/>
              </a:rPr>
              <a:t>:</a:t>
            </a:r>
            <a:r>
              <a:rPr lang="sr-Cyrl-RS" sz="2000" b="1" smtClean="0">
                <a:latin typeface="Palatino Linotype" pitchFamily="18" charset="0"/>
              </a:rPr>
              <a:t> </a:t>
            </a:r>
            <a:r>
              <a:rPr lang="ru-RU" sz="2000" smtClean="0">
                <a:latin typeface="Palatino Linotype" pitchFamily="18" charset="0"/>
              </a:rPr>
              <a:t>безболне </a:t>
            </a:r>
            <a:r>
              <a:rPr lang="ru-RU" sz="2000">
                <a:latin typeface="Palatino Linotype" pitchFamily="18" charset="0"/>
              </a:rPr>
              <a:t>отеклине у пределу каротидног троугла између хиоидне кости и m.SCM</a:t>
            </a:r>
            <a:r>
              <a:rPr lang="ru-RU" sz="2000" smtClean="0">
                <a:latin typeface="Palatino Linotype" pitchFamily="18" charset="0"/>
              </a:rPr>
              <a:t>. У случају инфламације може се јавити локално бол, црвенило и руптура садржаја цисте преко </a:t>
            </a:r>
            <a:r>
              <a:rPr lang="ru-RU" sz="2000" smtClean="0">
                <a:latin typeface="Palatino Linotype" pitchFamily="18" charset="0"/>
              </a:rPr>
              <a:t>коже.</a:t>
            </a:r>
            <a:endParaRPr lang="ru-RU" sz="2000" smtClean="0">
              <a:latin typeface="Palatino Linotype" pitchFamily="18" charset="0"/>
            </a:endParaRPr>
          </a:p>
          <a:p>
            <a:pPr marL="285750" lvl="0" indent="-285750">
              <a:buFont typeface="Wingdings" panose="05000000000000000000" pitchFamily="2" charset="2"/>
              <a:buChar char="§"/>
            </a:pPr>
            <a:endParaRPr lang="ru-RU" sz="2000" b="1">
              <a:latin typeface="Palatino Linotype" pitchFamily="18" charset="0"/>
            </a:endParaRPr>
          </a:p>
          <a:p>
            <a:pPr marL="285750" lvl="0" indent="-285750">
              <a:buFont typeface="Wingdings" panose="05000000000000000000" pitchFamily="2" charset="2"/>
              <a:buChar char="§"/>
            </a:pPr>
            <a:r>
              <a:rPr lang="ru-RU" sz="2000" b="1" smtClean="0">
                <a:latin typeface="Palatino Linotype" pitchFamily="18" charset="0"/>
              </a:rPr>
              <a:t>Дијагноза: </a:t>
            </a:r>
            <a:r>
              <a:rPr lang="ru-RU" sz="2000" smtClean="0">
                <a:latin typeface="Palatino Linotype" pitchFamily="18" charset="0"/>
              </a:rPr>
              <a:t>анамнеза, клинички преглед, ултразвучни преглед врата, </a:t>
            </a:r>
            <a:r>
              <a:rPr lang="sr-Latn-RS" sz="2000" smtClean="0">
                <a:latin typeface="Palatino Linotype" pitchFamily="18" charset="0"/>
              </a:rPr>
              <a:t>CT</a:t>
            </a:r>
            <a:r>
              <a:rPr lang="ru-RU" sz="2000" smtClean="0">
                <a:latin typeface="Palatino Linotype" pitchFamily="18" charset="0"/>
              </a:rPr>
              <a:t>.</a:t>
            </a:r>
          </a:p>
          <a:p>
            <a:pPr marL="285750" lvl="0" indent="-285750">
              <a:buFont typeface="Wingdings" panose="05000000000000000000" pitchFamily="2" charset="2"/>
              <a:buChar char="§"/>
            </a:pPr>
            <a:endParaRPr lang="ru-RU" sz="2000">
              <a:latin typeface="Palatino Linotype" pitchFamily="18" charset="0"/>
            </a:endParaRPr>
          </a:p>
          <a:p>
            <a:pPr marL="285750" lvl="0" indent="-285750">
              <a:buFont typeface="Wingdings" panose="05000000000000000000" pitchFamily="2" charset="2"/>
              <a:buChar char="§"/>
            </a:pPr>
            <a:r>
              <a:rPr lang="ru-RU" sz="2000" b="1" smtClean="0">
                <a:latin typeface="Palatino Linotype" pitchFamily="18" charset="0"/>
              </a:rPr>
              <a:t>Терапија:</a:t>
            </a:r>
            <a:r>
              <a:rPr lang="ru-RU" sz="2000" smtClean="0">
                <a:latin typeface="Palatino Linotype" pitchFamily="18" charset="0"/>
              </a:rPr>
              <a:t> </a:t>
            </a:r>
            <a:r>
              <a:rPr lang="ru-RU" sz="2000" smtClean="0">
                <a:latin typeface="Palatino Linotype" pitchFamily="18" charset="0"/>
              </a:rPr>
              <a:t>хируршка.</a:t>
            </a:r>
            <a:endParaRPr lang="sr-Cyrl-RS" sz="2000" smtClean="0">
              <a:latin typeface="Palatino Linotype" pitchFamily="18" charset="0"/>
            </a:endParaRPr>
          </a:p>
          <a:p>
            <a:pPr marL="285750" lvl="0" indent="-285750">
              <a:buFont typeface="Wingdings" panose="05000000000000000000" pitchFamily="2" charset="2"/>
              <a:buChar char="§"/>
            </a:pPr>
            <a:endParaRPr lang="sr-Cyrl-RS" sz="800" b="1" smtClean="0">
              <a:latin typeface="Palatino Linotype" pitchFamily="18" charset="0"/>
            </a:endParaRPr>
          </a:p>
          <a:p>
            <a:pPr marL="800100" lvl="1" indent="-342900">
              <a:buFont typeface="Arial" panose="020B0604020202020204" pitchFamily="34" charset="0"/>
              <a:buChar char="•"/>
            </a:pPr>
            <a:endParaRPr lang="sr-Cyrl-RS" sz="2000" smtClean="0">
              <a:latin typeface="Palatino Linotype" pitchFamily="18" charset="0"/>
            </a:endParaRPr>
          </a:p>
          <a:p>
            <a:pPr lvl="1"/>
            <a:endParaRPr lang="sr-Cyrl-RS" sz="2000">
              <a:latin typeface="Palatino Linotype" pitchFamily="18" charset="0"/>
            </a:endParaRPr>
          </a:p>
          <a:p>
            <a:pPr marL="800100" lvl="1" indent="-342900">
              <a:buFont typeface="Arial" panose="020B0604020202020204" pitchFamily="34" charset="0"/>
              <a:buChar char="•"/>
            </a:pPr>
            <a:endParaRPr lang="sr-Cyrl-RS" sz="2000" dirty="0">
              <a:latin typeface="Palatino Linotype" pitchFamily="18" charset="0"/>
            </a:endParaRPr>
          </a:p>
          <a:p>
            <a:pPr marL="800100" lvl="1" indent="-342900">
              <a:buFont typeface="Arial" panose="020B0604020202020204" pitchFamily="34" charset="0"/>
              <a:buChar char="•"/>
            </a:pPr>
            <a:endParaRPr lang="sr-Cyrl-RS" sz="2000" dirty="0">
              <a:latin typeface="Palatino Linotype" pitchFamily="18" charset="0"/>
            </a:endParaRPr>
          </a:p>
          <a:p>
            <a:pPr marL="800100" lvl="1" indent="-342900">
              <a:buFont typeface="Wingdings" panose="05000000000000000000" pitchFamily="2" charset="2"/>
              <a:buChar char="§"/>
            </a:pPr>
            <a:endParaRPr lang="sr-Cyrl-RS" sz="2000">
              <a:latin typeface="Palatino Linotype" pitchFamily="18" charset="0"/>
            </a:endParaRPr>
          </a:p>
        </p:txBody>
      </p:sp>
      <p:pic>
        <p:nvPicPr>
          <p:cNvPr id="5" name="Picture 4"/>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53000" y="4114799"/>
            <a:ext cx="2819400" cy="2628245"/>
          </a:xfrm>
          <a:prstGeom prst="rect">
            <a:avLst/>
          </a:prstGeom>
          <a:noFill/>
          <a:ln>
            <a:noFill/>
          </a:ln>
        </p:spPr>
      </p:pic>
    </p:spTree>
    <p:extLst>
      <p:ext uri="{BB962C8B-B14F-4D97-AF65-F5344CB8AC3E}">
        <p14:creationId xmlns:p14="http://schemas.microsoft.com/office/powerpoint/2010/main" val="413137915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0" y="76200"/>
            <a:ext cx="9144000" cy="838200"/>
          </a:xfrm>
          <a:prstGeom prst="rect">
            <a:avLst/>
          </a:prstGeom>
          <a:noFill/>
          <a:ln>
            <a:noFill/>
            <a:headEnd/>
            <a:tailEnd/>
          </a:ln>
          <a:effectLst>
            <a:innerShdw blurRad="1270000">
              <a:prstClr val="black"/>
            </a:innerShdw>
          </a:effectLst>
        </p:spPr>
        <p:style>
          <a:lnRef idx="1">
            <a:schemeClr val="accent5"/>
          </a:lnRef>
          <a:fillRef idx="3">
            <a:schemeClr val="accent5"/>
          </a:fillRef>
          <a:effectRef idx="2">
            <a:schemeClr val="accent5"/>
          </a:effectRef>
          <a:fontRef idx="minor">
            <a:schemeClr val="lt1"/>
          </a:fontRef>
        </p:style>
        <p:txBody>
          <a:bodyPr anchor="ctr"/>
          <a:lstStyle/>
          <a:p>
            <a:pPr lvl="0" algn="ctr">
              <a:spcBef>
                <a:spcPct val="0"/>
              </a:spcBef>
              <a:defRPr/>
            </a:pPr>
            <a:r>
              <a:rPr lang="ru-RU" sz="3500" b="1">
                <a:solidFill>
                  <a:prstClr val="black"/>
                </a:solidFill>
                <a:latin typeface="Palatino Linotype" pitchFamily="18" charset="0"/>
              </a:rPr>
              <a:t>Афтозни стоматитис (</a:t>
            </a:r>
            <a:r>
              <a:rPr lang="en-US" sz="3500" b="1">
                <a:solidFill>
                  <a:prstClr val="black"/>
                </a:solidFill>
                <a:latin typeface="Palatino Linotype" pitchFamily="18" charset="0"/>
              </a:rPr>
              <a:t>stomatitis aphtosa)</a:t>
            </a:r>
          </a:p>
        </p:txBody>
      </p:sp>
      <p:sp>
        <p:nvSpPr>
          <p:cNvPr id="3" name="Rectangle 2"/>
          <p:cNvSpPr/>
          <p:nvPr/>
        </p:nvSpPr>
        <p:spPr>
          <a:xfrm>
            <a:off x="228600" y="1143000"/>
            <a:ext cx="8839200" cy="4770537"/>
          </a:xfrm>
          <a:prstGeom prst="rect">
            <a:avLst/>
          </a:prstGeom>
        </p:spPr>
        <p:txBody>
          <a:bodyPr wrap="square">
            <a:spAutoFit/>
          </a:bodyPr>
          <a:lstStyle/>
          <a:p>
            <a:pPr marL="285750" lvl="0" indent="-285750">
              <a:buFont typeface="Wingdings" panose="05000000000000000000" pitchFamily="2" charset="2"/>
              <a:buChar char="§"/>
            </a:pPr>
            <a:endParaRPr lang="ru-RU" sz="800" smtClean="0">
              <a:latin typeface="Palatino Linotype" pitchFamily="18" charset="0"/>
            </a:endParaRPr>
          </a:p>
          <a:p>
            <a:pPr marL="285750" lvl="0" indent="-285750">
              <a:buFont typeface="Wingdings" panose="05000000000000000000" pitchFamily="2" charset="2"/>
              <a:buChar char="§"/>
            </a:pPr>
            <a:endParaRPr lang="ru-RU" sz="800">
              <a:latin typeface="Palatino Linotype" pitchFamily="18" charset="0"/>
            </a:endParaRPr>
          </a:p>
          <a:p>
            <a:pPr marL="285750" lvl="0" indent="-285750">
              <a:buFont typeface="Wingdings" panose="05000000000000000000" pitchFamily="2" charset="2"/>
              <a:buChar char="§"/>
            </a:pPr>
            <a:endParaRPr lang="ru-RU" sz="800">
              <a:latin typeface="Palatino Linotype" pitchFamily="18" charset="0"/>
            </a:endParaRPr>
          </a:p>
          <a:p>
            <a:pPr marL="285750" lvl="0" indent="-285750">
              <a:buFont typeface="Wingdings" panose="05000000000000000000" pitchFamily="2" charset="2"/>
              <a:buChar char="§"/>
            </a:pPr>
            <a:r>
              <a:rPr lang="ru-RU" sz="2000" b="1" smtClean="0">
                <a:latin typeface="Palatino Linotype" pitchFamily="18" charset="0"/>
              </a:rPr>
              <a:t>Етиологија</a:t>
            </a:r>
            <a:r>
              <a:rPr lang="sr-Latn-RS" sz="2000" b="1" smtClean="0">
                <a:latin typeface="Palatino Linotype" pitchFamily="18" charset="0"/>
              </a:rPr>
              <a:t>:</a:t>
            </a:r>
            <a:r>
              <a:rPr lang="ru-RU" sz="2000">
                <a:latin typeface="Palatino Linotype" pitchFamily="18" charset="0"/>
              </a:rPr>
              <a:t> </a:t>
            </a:r>
            <a:r>
              <a:rPr lang="ru-RU" sz="2000" smtClean="0">
                <a:latin typeface="Palatino Linotype" pitchFamily="18" charset="0"/>
              </a:rPr>
              <a:t>непозната, важну </a:t>
            </a:r>
            <a:r>
              <a:rPr lang="ru-RU" sz="2000">
                <a:latin typeface="Palatino Linotype" pitchFamily="18" charset="0"/>
              </a:rPr>
              <a:t>улогу играју вируси, алергија и неуровегетативна </a:t>
            </a:r>
            <a:r>
              <a:rPr lang="ru-RU" sz="2000" smtClean="0">
                <a:latin typeface="Palatino Linotype" pitchFamily="18" charset="0"/>
              </a:rPr>
              <a:t>дистонија. Чешће </a:t>
            </a:r>
            <a:r>
              <a:rPr lang="ru-RU" sz="2000">
                <a:latin typeface="Palatino Linotype" pitchFamily="18" charset="0"/>
              </a:rPr>
              <a:t>је код жена, непосредно пред </a:t>
            </a:r>
            <a:r>
              <a:rPr lang="ru-RU" sz="2000" smtClean="0">
                <a:latin typeface="Palatino Linotype" pitchFamily="18" charset="0"/>
              </a:rPr>
              <a:t>менструацију. Карактерише </a:t>
            </a:r>
            <a:r>
              <a:rPr lang="ru-RU" sz="2000">
                <a:latin typeface="Palatino Linotype" pitchFamily="18" charset="0"/>
              </a:rPr>
              <a:t>се рецидивима и </a:t>
            </a:r>
            <a:r>
              <a:rPr lang="ru-RU" sz="2000" smtClean="0">
                <a:latin typeface="Palatino Linotype" pitchFamily="18" charset="0"/>
              </a:rPr>
              <a:t>ремисијама.</a:t>
            </a:r>
            <a:endParaRPr lang="ru-RU" sz="2000">
              <a:latin typeface="Palatino Linotype" pitchFamily="18" charset="0"/>
            </a:endParaRPr>
          </a:p>
          <a:p>
            <a:pPr marL="285750" lvl="0" indent="-285750">
              <a:buFont typeface="Wingdings" panose="05000000000000000000" pitchFamily="2" charset="2"/>
              <a:buChar char="§"/>
            </a:pPr>
            <a:endParaRPr lang="sr-Latn-RS" sz="2000" smtClean="0">
              <a:latin typeface="Palatino Linotype" pitchFamily="18" charset="0"/>
            </a:endParaRPr>
          </a:p>
          <a:p>
            <a:pPr marL="285750" lvl="0" indent="-285750">
              <a:buFont typeface="Wingdings" panose="05000000000000000000" pitchFamily="2" charset="2"/>
              <a:buChar char="§"/>
            </a:pPr>
            <a:r>
              <a:rPr lang="sr-Cyrl-RS" sz="2000" b="1" smtClean="0">
                <a:latin typeface="Palatino Linotype" pitchFamily="18" charset="0"/>
              </a:rPr>
              <a:t>Клиничка слика: </a:t>
            </a:r>
            <a:r>
              <a:rPr lang="ru-RU" sz="2000">
                <a:latin typeface="Palatino Linotype" pitchFamily="18" charset="0"/>
              </a:rPr>
              <a:t>фебрилност, грозница, осећај печења, бол, хиперсаливација, немогућност гутања, отежан говор, увећани и болни лимфни чворови на </a:t>
            </a:r>
            <a:r>
              <a:rPr lang="ru-RU" sz="2000" smtClean="0">
                <a:latin typeface="Palatino Linotype" pitchFamily="18" charset="0"/>
              </a:rPr>
              <a:t>врату.</a:t>
            </a:r>
            <a:endParaRPr lang="ru-RU" sz="2000">
              <a:latin typeface="Palatino Linotype" pitchFamily="18" charset="0"/>
            </a:endParaRPr>
          </a:p>
          <a:p>
            <a:pPr marL="285750" lvl="0" indent="-285750">
              <a:buFont typeface="Wingdings" panose="05000000000000000000" pitchFamily="2" charset="2"/>
              <a:buChar char="§"/>
            </a:pPr>
            <a:endParaRPr lang="ru-RU" sz="2000">
              <a:latin typeface="Palatino Linotype" pitchFamily="18" charset="0"/>
            </a:endParaRPr>
          </a:p>
          <a:p>
            <a:pPr marL="285750" lvl="0" indent="-285750">
              <a:buFont typeface="Wingdings" panose="05000000000000000000" pitchFamily="2" charset="2"/>
              <a:buChar char="§"/>
            </a:pPr>
            <a:r>
              <a:rPr lang="ru-RU" sz="2000" b="1">
                <a:latin typeface="Palatino Linotype" pitchFamily="18" charset="0"/>
              </a:rPr>
              <a:t>Дијагноза:</a:t>
            </a:r>
            <a:r>
              <a:rPr lang="ru-RU" sz="2000">
                <a:latin typeface="Palatino Linotype" pitchFamily="18" charset="0"/>
              </a:rPr>
              <a:t> клинички преглед - </a:t>
            </a:r>
            <a:r>
              <a:rPr lang="ru-RU" sz="2000" smtClean="0">
                <a:latin typeface="Palatino Linotype" pitchFamily="18" charset="0"/>
              </a:rPr>
              <a:t>локализује </a:t>
            </a:r>
            <a:r>
              <a:rPr lang="ru-RU" sz="2000">
                <a:latin typeface="Palatino Linotype" pitchFamily="18" charset="0"/>
              </a:rPr>
              <a:t>се на врху језика, слузници усне дупље и на тврдом непцу у виду болних улкуса (1-10мм</a:t>
            </a:r>
            <a:r>
              <a:rPr lang="ru-RU" sz="2000" smtClean="0">
                <a:latin typeface="Palatino Linotype" pitchFamily="18" charset="0"/>
              </a:rPr>
              <a:t>)</a:t>
            </a:r>
            <a:r>
              <a:rPr lang="sr-Latn-RS" sz="2000" smtClean="0">
                <a:latin typeface="Palatino Linotype" pitchFamily="18" charset="0"/>
              </a:rPr>
              <a:t>.</a:t>
            </a:r>
            <a:endParaRPr lang="ru-RU" sz="2000">
              <a:latin typeface="Palatino Linotype" pitchFamily="18" charset="0"/>
            </a:endParaRPr>
          </a:p>
          <a:p>
            <a:pPr lvl="0"/>
            <a:endParaRPr lang="ru-RU" sz="2000">
              <a:latin typeface="Palatino Linotype" pitchFamily="18" charset="0"/>
            </a:endParaRPr>
          </a:p>
          <a:p>
            <a:pPr marL="285750" lvl="0" indent="-285750">
              <a:buFont typeface="Wingdings" panose="05000000000000000000" pitchFamily="2" charset="2"/>
              <a:buChar char="§"/>
            </a:pPr>
            <a:r>
              <a:rPr lang="ru-RU" sz="2000" b="1" smtClean="0">
                <a:latin typeface="Palatino Linotype" pitchFamily="18" charset="0"/>
              </a:rPr>
              <a:t>Терапија:</a:t>
            </a:r>
            <a:r>
              <a:rPr lang="ru-RU" sz="2000">
                <a:latin typeface="Palatino Linotype" pitchFamily="18" charset="0"/>
              </a:rPr>
              <a:t> локално туширање метиленским плавим, сребронитратом, те испирање усне дупље дезинфекцијским </a:t>
            </a:r>
            <a:r>
              <a:rPr lang="ru-RU" sz="2000" smtClean="0">
                <a:latin typeface="Palatino Linotype" pitchFamily="18" charset="0"/>
              </a:rPr>
              <a:t>средствима</a:t>
            </a:r>
            <a:r>
              <a:rPr lang="sr-Latn-RS" sz="2000" smtClean="0">
                <a:latin typeface="Palatino Linotype" pitchFamily="18" charset="0"/>
              </a:rPr>
              <a:t>.</a:t>
            </a:r>
            <a:endParaRPr lang="ru-RU" sz="2000">
              <a:latin typeface="Palatino Linotype" pitchFamily="18" charset="0"/>
            </a:endParaRPr>
          </a:p>
        </p:txBody>
      </p:sp>
    </p:spTree>
    <p:extLst>
      <p:ext uri="{BB962C8B-B14F-4D97-AF65-F5344CB8AC3E}">
        <p14:creationId xmlns:p14="http://schemas.microsoft.com/office/powerpoint/2010/main" val="60187016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0" y="76200"/>
            <a:ext cx="9144000" cy="838200"/>
          </a:xfrm>
          <a:prstGeom prst="rect">
            <a:avLst/>
          </a:prstGeom>
          <a:noFill/>
          <a:ln>
            <a:noFill/>
            <a:headEnd/>
            <a:tailEnd/>
          </a:ln>
          <a:effectLst>
            <a:innerShdw blurRad="1270000">
              <a:prstClr val="black"/>
            </a:innerShdw>
          </a:effectLst>
        </p:spPr>
        <p:style>
          <a:lnRef idx="1">
            <a:schemeClr val="accent5"/>
          </a:lnRef>
          <a:fillRef idx="3">
            <a:schemeClr val="accent5"/>
          </a:fillRef>
          <a:effectRef idx="2">
            <a:schemeClr val="accent5"/>
          </a:effectRef>
          <a:fontRef idx="minor">
            <a:schemeClr val="lt1"/>
          </a:fontRef>
        </p:style>
        <p:txBody>
          <a:bodyPr anchor="ctr"/>
          <a:lstStyle/>
          <a:p>
            <a:pPr lvl="0" algn="ctr">
              <a:spcBef>
                <a:spcPct val="0"/>
              </a:spcBef>
              <a:defRPr/>
            </a:pPr>
            <a:r>
              <a:rPr lang="ru-RU" sz="3500" b="1">
                <a:solidFill>
                  <a:prstClr val="black"/>
                </a:solidFill>
                <a:latin typeface="Palatino Linotype" pitchFamily="18" charset="0"/>
              </a:rPr>
              <a:t>Афтозни стоматитис (</a:t>
            </a:r>
            <a:r>
              <a:rPr lang="en-US" sz="3500" b="1">
                <a:solidFill>
                  <a:prstClr val="black"/>
                </a:solidFill>
                <a:latin typeface="Palatino Linotype" pitchFamily="18" charset="0"/>
              </a:rPr>
              <a:t>stomatitis aphtosa)</a:t>
            </a:r>
          </a:p>
        </p:txBody>
      </p:sp>
      <p:pic>
        <p:nvPicPr>
          <p:cNvPr id="4" name="Content Placeholder 3" descr="Aphthe_Unterlippe.jpg"/>
          <p:cNvPicPr>
            <a:picLocks noGrp="1" noChangeAspect="1"/>
          </p:cNvPicPr>
          <p:nvPr>
            <p:ph sz="quarter" idx="1"/>
          </p:nvPr>
        </p:nvPicPr>
        <p:blipFill>
          <a:blip r:embed="rId2" cstate="print"/>
          <a:stretch>
            <a:fillRect/>
          </a:stretch>
        </p:blipFill>
        <p:spPr>
          <a:xfrm>
            <a:off x="533400" y="1981200"/>
            <a:ext cx="3517931" cy="3425825"/>
          </a:xfrm>
        </p:spPr>
      </p:pic>
      <p:pic>
        <p:nvPicPr>
          <p:cNvPr id="5" name="Content Placeholder 4" descr="Starke_Aphthe.jpg"/>
          <p:cNvPicPr>
            <a:picLocks noChangeAspect="1"/>
          </p:cNvPicPr>
          <p:nvPr/>
        </p:nvPicPr>
        <p:blipFill>
          <a:blip r:embed="rId3"/>
          <a:stretch>
            <a:fillRect/>
          </a:stretch>
        </p:blipFill>
        <p:spPr>
          <a:xfrm>
            <a:off x="4191000" y="1981200"/>
            <a:ext cx="4466167" cy="3425825"/>
          </a:xfrm>
          <a:prstGeom prst="rect">
            <a:avLst/>
          </a:prstGeom>
        </p:spPr>
      </p:pic>
    </p:spTree>
    <p:extLst>
      <p:ext uri="{BB962C8B-B14F-4D97-AF65-F5344CB8AC3E}">
        <p14:creationId xmlns:p14="http://schemas.microsoft.com/office/powerpoint/2010/main" val="139905244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0" y="76200"/>
            <a:ext cx="9144000" cy="838200"/>
          </a:xfrm>
          <a:prstGeom prst="rect">
            <a:avLst/>
          </a:prstGeom>
          <a:noFill/>
          <a:ln>
            <a:noFill/>
            <a:headEnd/>
            <a:tailEnd/>
          </a:ln>
          <a:effectLst>
            <a:innerShdw blurRad="1270000">
              <a:prstClr val="black"/>
            </a:innerShdw>
          </a:effectLst>
        </p:spPr>
        <p:style>
          <a:lnRef idx="1">
            <a:schemeClr val="accent5"/>
          </a:lnRef>
          <a:fillRef idx="3">
            <a:schemeClr val="accent5"/>
          </a:fillRef>
          <a:effectRef idx="2">
            <a:schemeClr val="accent5"/>
          </a:effectRef>
          <a:fontRef idx="minor">
            <a:schemeClr val="lt1"/>
          </a:fontRef>
        </p:style>
        <p:txBody>
          <a:bodyPr anchor="ctr"/>
          <a:lstStyle/>
          <a:p>
            <a:pPr lvl="0" algn="ctr">
              <a:spcBef>
                <a:spcPct val="0"/>
              </a:spcBef>
              <a:defRPr/>
            </a:pPr>
            <a:r>
              <a:rPr lang="ru-RU" sz="3500" b="1">
                <a:solidFill>
                  <a:prstClr val="black"/>
                </a:solidFill>
                <a:latin typeface="Palatino Linotype" pitchFamily="18" charset="0"/>
              </a:rPr>
              <a:t>Херпетични стоматитис (</a:t>
            </a:r>
            <a:r>
              <a:rPr lang="en-US" sz="3500" b="1">
                <a:solidFill>
                  <a:prstClr val="black"/>
                </a:solidFill>
                <a:latin typeface="Palatino Linotype" pitchFamily="18" charset="0"/>
              </a:rPr>
              <a:t>stomatitis herpetica)</a:t>
            </a:r>
          </a:p>
        </p:txBody>
      </p:sp>
      <p:sp>
        <p:nvSpPr>
          <p:cNvPr id="3" name="Rectangle 2"/>
          <p:cNvSpPr/>
          <p:nvPr/>
        </p:nvSpPr>
        <p:spPr>
          <a:xfrm>
            <a:off x="228600" y="1143000"/>
            <a:ext cx="8839200" cy="2862322"/>
          </a:xfrm>
          <a:prstGeom prst="rect">
            <a:avLst/>
          </a:prstGeom>
        </p:spPr>
        <p:txBody>
          <a:bodyPr wrap="square">
            <a:spAutoFit/>
          </a:bodyPr>
          <a:lstStyle/>
          <a:p>
            <a:pPr marL="285750" lvl="0" indent="-285750">
              <a:buFont typeface="Wingdings" panose="05000000000000000000" pitchFamily="2" charset="2"/>
              <a:buChar char="§"/>
            </a:pPr>
            <a:r>
              <a:rPr lang="ru-RU" sz="2000" b="1" smtClean="0">
                <a:latin typeface="Palatino Linotype" pitchFamily="18" charset="0"/>
              </a:rPr>
              <a:t>Етиологија</a:t>
            </a:r>
            <a:r>
              <a:rPr lang="sr-Latn-RS" sz="2000" b="1" smtClean="0">
                <a:latin typeface="Palatino Linotype" pitchFamily="18" charset="0"/>
              </a:rPr>
              <a:t>:</a:t>
            </a:r>
            <a:r>
              <a:rPr lang="ru-RU" sz="2000">
                <a:latin typeface="Palatino Linotype" pitchFamily="18" charset="0"/>
              </a:rPr>
              <a:t> вирус херпес </a:t>
            </a:r>
            <a:r>
              <a:rPr lang="ru-RU" sz="2000" smtClean="0">
                <a:latin typeface="Palatino Linotype" pitchFamily="18" charset="0"/>
              </a:rPr>
              <a:t>симплекс. Обољење </a:t>
            </a:r>
            <a:r>
              <a:rPr lang="ru-RU" sz="2000">
                <a:latin typeface="Palatino Linotype" pitchFamily="18" charset="0"/>
              </a:rPr>
              <a:t>је локална манифестација опште </a:t>
            </a:r>
            <a:r>
              <a:rPr lang="ru-RU" sz="2000" smtClean="0">
                <a:latin typeface="Palatino Linotype" pitchFamily="18" charset="0"/>
              </a:rPr>
              <a:t>виремије. Најчешће </a:t>
            </a:r>
            <a:r>
              <a:rPr lang="ru-RU" sz="2000">
                <a:latin typeface="Palatino Linotype" pitchFamily="18" charset="0"/>
              </a:rPr>
              <a:t>обољевају </a:t>
            </a:r>
            <a:r>
              <a:rPr lang="ru-RU" sz="2000" smtClean="0">
                <a:latin typeface="Palatino Linotype" pitchFamily="18" charset="0"/>
              </a:rPr>
              <a:t>деца.</a:t>
            </a:r>
            <a:endParaRPr lang="ru-RU" sz="2000">
              <a:latin typeface="Palatino Linotype" pitchFamily="18" charset="0"/>
            </a:endParaRPr>
          </a:p>
          <a:p>
            <a:pPr marL="285750" lvl="0" indent="-285750">
              <a:buFont typeface="Wingdings" panose="05000000000000000000" pitchFamily="2" charset="2"/>
              <a:buChar char="§"/>
            </a:pPr>
            <a:endParaRPr lang="sr-Latn-RS" sz="2000" smtClean="0">
              <a:latin typeface="Palatino Linotype" pitchFamily="18" charset="0"/>
            </a:endParaRPr>
          </a:p>
          <a:p>
            <a:pPr marL="285750" lvl="0" indent="-285750">
              <a:buFont typeface="Wingdings" panose="05000000000000000000" pitchFamily="2" charset="2"/>
              <a:buChar char="§"/>
            </a:pPr>
            <a:r>
              <a:rPr lang="sr-Cyrl-RS" sz="2000" b="1" smtClean="0">
                <a:latin typeface="Palatino Linotype" pitchFamily="18" charset="0"/>
              </a:rPr>
              <a:t>Клиничка слика: </a:t>
            </a:r>
            <a:r>
              <a:rPr lang="ru-RU" sz="2000">
                <a:latin typeface="Palatino Linotype" pitchFamily="18" charset="0"/>
              </a:rPr>
              <a:t>малаксалост, фебрилност, пролив, повраћање, везикуле од којих касније настају јако болни улкуси који могу да захвате целу усну дупљу, </a:t>
            </a:r>
            <a:r>
              <a:rPr lang="ru-RU" sz="2000" smtClean="0">
                <a:latin typeface="Palatino Linotype" pitchFamily="18" charset="0"/>
              </a:rPr>
              <a:t>хиперсаливација.</a:t>
            </a:r>
          </a:p>
          <a:p>
            <a:pPr lvl="0"/>
            <a:endParaRPr lang="ru-RU" sz="2000">
              <a:latin typeface="Palatino Linotype" pitchFamily="18" charset="0"/>
            </a:endParaRPr>
          </a:p>
          <a:p>
            <a:pPr marL="285750" lvl="0" indent="-285750">
              <a:buFont typeface="Wingdings" panose="05000000000000000000" pitchFamily="2" charset="2"/>
              <a:buChar char="§"/>
            </a:pPr>
            <a:r>
              <a:rPr lang="ru-RU" sz="2000" b="1" smtClean="0">
                <a:latin typeface="Palatino Linotype" pitchFamily="18" charset="0"/>
              </a:rPr>
              <a:t>Терапија:</a:t>
            </a:r>
            <a:r>
              <a:rPr lang="ru-RU" sz="2000">
                <a:latin typeface="Palatino Linotype" pitchFamily="18" charset="0"/>
              </a:rPr>
              <a:t> Туширање водоник-пероксидом и калијум </a:t>
            </a:r>
            <a:r>
              <a:rPr lang="ru-RU" sz="2000" smtClean="0">
                <a:latin typeface="Palatino Linotype" pitchFamily="18" charset="0"/>
              </a:rPr>
              <a:t>хиперманганом, витамини </a:t>
            </a:r>
            <a:r>
              <a:rPr lang="ru-RU" sz="2000">
                <a:latin typeface="Palatino Linotype" pitchFamily="18" charset="0"/>
              </a:rPr>
              <a:t>Ц и </a:t>
            </a:r>
            <a:r>
              <a:rPr lang="ru-RU" sz="2000" smtClean="0">
                <a:latin typeface="Palatino Linotype" pitchFamily="18" charset="0"/>
              </a:rPr>
              <a:t>Б, понекад антибиотици</a:t>
            </a:r>
            <a:r>
              <a:rPr lang="sr-Latn-RS" sz="2000" smtClean="0">
                <a:latin typeface="Palatino Linotype" pitchFamily="18" charset="0"/>
              </a:rPr>
              <a:t>.</a:t>
            </a:r>
            <a:endParaRPr lang="ru-RU" sz="2000">
              <a:latin typeface="Palatino Linotype" pitchFamily="18" charset="0"/>
            </a:endParaRPr>
          </a:p>
        </p:txBody>
      </p:sp>
      <p:pic>
        <p:nvPicPr>
          <p:cNvPr id="4" name="Content Placeholder 3" descr="20080102-stomatitis-palate_small.jpg"/>
          <p:cNvPicPr>
            <a:picLocks noGrp="1" noChangeAspect="1"/>
          </p:cNvPicPr>
          <p:nvPr>
            <p:ph sz="quarter" idx="1"/>
          </p:nvPr>
        </p:nvPicPr>
        <p:blipFill>
          <a:blip r:embed="rId2"/>
          <a:srcRect t="16124" b="9120"/>
          <a:stretch>
            <a:fillRect/>
          </a:stretch>
        </p:blipFill>
        <p:spPr>
          <a:xfrm>
            <a:off x="2505330" y="4005322"/>
            <a:ext cx="4133340" cy="2803747"/>
          </a:xfrm>
        </p:spPr>
      </p:pic>
    </p:spTree>
    <p:extLst>
      <p:ext uri="{BB962C8B-B14F-4D97-AF65-F5344CB8AC3E}">
        <p14:creationId xmlns:p14="http://schemas.microsoft.com/office/powerpoint/2010/main" val="25048165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0" y="76200"/>
            <a:ext cx="9144000" cy="838200"/>
          </a:xfrm>
          <a:prstGeom prst="rect">
            <a:avLst/>
          </a:prstGeom>
          <a:noFill/>
          <a:ln>
            <a:noFill/>
            <a:headEnd/>
            <a:tailEnd/>
          </a:ln>
          <a:effectLst>
            <a:innerShdw blurRad="1270000">
              <a:prstClr val="black"/>
            </a:innerShdw>
          </a:effectLst>
        </p:spPr>
        <p:style>
          <a:lnRef idx="1">
            <a:schemeClr val="accent5"/>
          </a:lnRef>
          <a:fillRef idx="3">
            <a:schemeClr val="accent5"/>
          </a:fillRef>
          <a:effectRef idx="2">
            <a:schemeClr val="accent5"/>
          </a:effectRef>
          <a:fontRef idx="minor">
            <a:schemeClr val="lt1"/>
          </a:fontRef>
        </p:style>
        <p:txBody>
          <a:bodyPr anchor="ctr"/>
          <a:lstStyle/>
          <a:p>
            <a:pPr lvl="0" algn="ctr">
              <a:spcBef>
                <a:spcPct val="0"/>
              </a:spcBef>
              <a:defRPr/>
            </a:pPr>
            <a:r>
              <a:rPr lang="ru-RU" sz="3500" b="1">
                <a:solidFill>
                  <a:prstClr val="black"/>
                </a:solidFill>
                <a:latin typeface="Palatino Linotype" pitchFamily="18" charset="0"/>
              </a:rPr>
              <a:t>Гљивични стоматитис (</a:t>
            </a:r>
            <a:r>
              <a:rPr lang="en-US" sz="3500" b="1">
                <a:solidFill>
                  <a:prstClr val="black"/>
                </a:solidFill>
                <a:latin typeface="Palatino Linotype" pitchFamily="18" charset="0"/>
              </a:rPr>
              <a:t>stomatitis mycotica)</a:t>
            </a:r>
          </a:p>
        </p:txBody>
      </p:sp>
      <p:sp>
        <p:nvSpPr>
          <p:cNvPr id="3" name="Rectangle 2"/>
          <p:cNvSpPr/>
          <p:nvPr/>
        </p:nvSpPr>
        <p:spPr>
          <a:xfrm>
            <a:off x="228600" y="1143000"/>
            <a:ext cx="8839200" cy="4154984"/>
          </a:xfrm>
          <a:prstGeom prst="rect">
            <a:avLst/>
          </a:prstGeom>
        </p:spPr>
        <p:txBody>
          <a:bodyPr wrap="square">
            <a:spAutoFit/>
          </a:bodyPr>
          <a:lstStyle/>
          <a:p>
            <a:pPr marL="285750" lvl="0" indent="-285750">
              <a:buFont typeface="Wingdings" panose="05000000000000000000" pitchFamily="2" charset="2"/>
              <a:buChar char="§"/>
            </a:pPr>
            <a:endParaRPr lang="ru-RU" sz="800" smtClean="0">
              <a:latin typeface="Palatino Linotype" pitchFamily="18" charset="0"/>
            </a:endParaRPr>
          </a:p>
          <a:p>
            <a:pPr marL="285750" lvl="0" indent="-285750">
              <a:buFont typeface="Wingdings" panose="05000000000000000000" pitchFamily="2" charset="2"/>
              <a:buChar char="§"/>
            </a:pPr>
            <a:endParaRPr lang="ru-RU" sz="800">
              <a:latin typeface="Palatino Linotype" pitchFamily="18" charset="0"/>
            </a:endParaRPr>
          </a:p>
          <a:p>
            <a:pPr marL="285750" lvl="0" indent="-285750">
              <a:buFont typeface="Wingdings" panose="05000000000000000000" pitchFamily="2" charset="2"/>
              <a:buChar char="§"/>
            </a:pPr>
            <a:endParaRPr lang="ru-RU" sz="800">
              <a:latin typeface="Palatino Linotype" pitchFamily="18" charset="0"/>
            </a:endParaRPr>
          </a:p>
          <a:p>
            <a:pPr marL="285750" lvl="0" indent="-285750">
              <a:buFont typeface="Wingdings" panose="05000000000000000000" pitchFamily="2" charset="2"/>
              <a:buChar char="§"/>
            </a:pPr>
            <a:r>
              <a:rPr lang="ru-RU" sz="2000" b="1" smtClean="0">
                <a:latin typeface="Palatino Linotype" pitchFamily="18" charset="0"/>
              </a:rPr>
              <a:t>Етиологија</a:t>
            </a:r>
            <a:r>
              <a:rPr lang="sr-Latn-RS" sz="2000" b="1" smtClean="0">
                <a:latin typeface="Palatino Linotype" pitchFamily="18" charset="0"/>
              </a:rPr>
              <a:t>:</a:t>
            </a:r>
            <a:r>
              <a:rPr lang="ru-RU" sz="2000">
                <a:latin typeface="Palatino Linotype" pitchFamily="18" charset="0"/>
              </a:rPr>
              <a:t> Candida </a:t>
            </a:r>
            <a:r>
              <a:rPr lang="ru-RU" sz="2000" smtClean="0">
                <a:latin typeface="Palatino Linotype" pitchFamily="18" charset="0"/>
              </a:rPr>
              <a:t>albicans, јавља </a:t>
            </a:r>
            <a:r>
              <a:rPr lang="ru-RU" sz="2000">
                <a:latin typeface="Palatino Linotype" pitchFamily="18" charset="0"/>
              </a:rPr>
              <a:t>се код недоношчади, подхрањене деце, тешких хроничних болесника и у току неконтролисане употребе АБ широког </a:t>
            </a:r>
            <a:r>
              <a:rPr lang="ru-RU" sz="2000" smtClean="0">
                <a:latin typeface="Palatino Linotype" pitchFamily="18" charset="0"/>
              </a:rPr>
              <a:t>спектра</a:t>
            </a:r>
            <a:r>
              <a:rPr lang="sr-Latn-RS" sz="2000" smtClean="0">
                <a:latin typeface="Palatino Linotype" pitchFamily="18" charset="0"/>
              </a:rPr>
              <a:t>.</a:t>
            </a:r>
            <a:endParaRPr lang="ru-RU" sz="2000">
              <a:latin typeface="Palatino Linotype" pitchFamily="18" charset="0"/>
            </a:endParaRPr>
          </a:p>
          <a:p>
            <a:pPr marL="285750" lvl="0" indent="-285750">
              <a:buFont typeface="Wingdings" panose="05000000000000000000" pitchFamily="2" charset="2"/>
              <a:buChar char="§"/>
            </a:pPr>
            <a:endParaRPr lang="sr-Latn-RS" sz="2000" smtClean="0">
              <a:latin typeface="Palatino Linotype" pitchFamily="18" charset="0"/>
            </a:endParaRPr>
          </a:p>
          <a:p>
            <a:pPr marL="285750" lvl="0" indent="-285750">
              <a:buFont typeface="Wingdings" panose="05000000000000000000" pitchFamily="2" charset="2"/>
              <a:buChar char="§"/>
            </a:pPr>
            <a:r>
              <a:rPr lang="sr-Cyrl-RS" sz="2000" b="1" smtClean="0">
                <a:latin typeface="Palatino Linotype" pitchFamily="18" charset="0"/>
              </a:rPr>
              <a:t>Клиничка слика: </a:t>
            </a:r>
            <a:r>
              <a:rPr lang="ru-RU" sz="2000">
                <a:latin typeface="Palatino Linotype" pitchFamily="18" charset="0"/>
              </a:rPr>
              <a:t>сувоћа и печење у устима, </a:t>
            </a:r>
            <a:r>
              <a:rPr lang="ru-RU" sz="2000" smtClean="0">
                <a:latin typeface="Palatino Linotype" pitchFamily="18" charset="0"/>
              </a:rPr>
              <a:t>задах, усна </a:t>
            </a:r>
            <a:r>
              <a:rPr lang="ru-RU" sz="2000">
                <a:latin typeface="Palatino Linotype" pitchFamily="18" charset="0"/>
              </a:rPr>
              <a:t>дупља је посута беличасто-мрким наслагама у виду плажа, које могу да се прошире на језик, тонзиле, фаринкс и </a:t>
            </a:r>
            <a:r>
              <a:rPr lang="ru-RU" sz="2000" smtClean="0">
                <a:latin typeface="Palatino Linotype" pitchFamily="18" charset="0"/>
              </a:rPr>
              <a:t>ларинкс</a:t>
            </a:r>
            <a:r>
              <a:rPr lang="sr-Latn-RS" sz="2000" smtClean="0">
                <a:latin typeface="Palatino Linotype" pitchFamily="18" charset="0"/>
              </a:rPr>
              <a:t>.</a:t>
            </a:r>
            <a:endParaRPr lang="ru-RU" sz="2000">
              <a:latin typeface="Palatino Linotype" pitchFamily="18" charset="0"/>
            </a:endParaRPr>
          </a:p>
          <a:p>
            <a:pPr marL="285750" lvl="0" indent="-285750">
              <a:buFont typeface="Wingdings" panose="05000000000000000000" pitchFamily="2" charset="2"/>
              <a:buChar char="§"/>
            </a:pPr>
            <a:endParaRPr lang="ru-RU" sz="2000">
              <a:latin typeface="Palatino Linotype" pitchFamily="18" charset="0"/>
            </a:endParaRPr>
          </a:p>
          <a:p>
            <a:pPr marL="285750" lvl="0" indent="-285750">
              <a:buFont typeface="Wingdings" panose="05000000000000000000" pitchFamily="2" charset="2"/>
              <a:buChar char="§"/>
            </a:pPr>
            <a:r>
              <a:rPr lang="ru-RU" sz="2000" b="1">
                <a:latin typeface="Palatino Linotype" pitchFamily="18" charset="0"/>
              </a:rPr>
              <a:t>Дијагноза:</a:t>
            </a:r>
            <a:r>
              <a:rPr lang="ru-RU" sz="2000">
                <a:latin typeface="Palatino Linotype" pitchFamily="18" charset="0"/>
              </a:rPr>
              <a:t> </a:t>
            </a:r>
            <a:r>
              <a:rPr lang="ru-RU" sz="2000" smtClean="0">
                <a:latin typeface="Palatino Linotype" pitchFamily="18" charset="0"/>
              </a:rPr>
              <a:t>брис на гљивице</a:t>
            </a:r>
            <a:r>
              <a:rPr lang="sr-Latn-RS" sz="2000" smtClean="0">
                <a:latin typeface="Palatino Linotype" pitchFamily="18" charset="0"/>
              </a:rPr>
              <a:t>.</a:t>
            </a:r>
            <a:endParaRPr lang="ru-RU" sz="2000">
              <a:latin typeface="Palatino Linotype" pitchFamily="18" charset="0"/>
            </a:endParaRPr>
          </a:p>
          <a:p>
            <a:pPr lvl="0"/>
            <a:endParaRPr lang="ru-RU" sz="2000">
              <a:latin typeface="Palatino Linotype" pitchFamily="18" charset="0"/>
            </a:endParaRPr>
          </a:p>
          <a:p>
            <a:pPr marL="285750" lvl="0" indent="-285750">
              <a:buFont typeface="Wingdings" panose="05000000000000000000" pitchFamily="2" charset="2"/>
              <a:buChar char="§"/>
            </a:pPr>
            <a:r>
              <a:rPr lang="ru-RU" sz="2000" b="1" smtClean="0">
                <a:latin typeface="Palatino Linotype" pitchFamily="18" charset="0"/>
              </a:rPr>
              <a:t>Терапија:</a:t>
            </a:r>
            <a:r>
              <a:rPr lang="ru-RU" sz="2000">
                <a:latin typeface="Palatino Linotype" pitchFamily="18" charset="0"/>
              </a:rPr>
              <a:t> </a:t>
            </a:r>
            <a:r>
              <a:rPr lang="ru-RU" sz="2000" smtClean="0">
                <a:latin typeface="Palatino Linotype" pitchFamily="18" charset="0"/>
              </a:rPr>
              <a:t>локална </a:t>
            </a:r>
            <a:r>
              <a:rPr lang="ru-RU" sz="2000">
                <a:latin typeface="Palatino Linotype" pitchFamily="18" charset="0"/>
              </a:rPr>
              <a:t>– антимикотична средства и испирање и скидање наслага содом </a:t>
            </a:r>
            <a:r>
              <a:rPr lang="ru-RU" sz="2000" smtClean="0">
                <a:latin typeface="Palatino Linotype" pitchFamily="18" charset="0"/>
              </a:rPr>
              <a:t>бикарбоном</a:t>
            </a:r>
            <a:r>
              <a:rPr lang="sr-Latn-RS" sz="2000" smtClean="0">
                <a:latin typeface="Palatino Linotype" pitchFamily="18" charset="0"/>
              </a:rPr>
              <a:t>.</a:t>
            </a:r>
            <a:endParaRPr lang="ru-RU" sz="2000">
              <a:latin typeface="Palatino Linotype" pitchFamily="18" charset="0"/>
            </a:endParaRPr>
          </a:p>
        </p:txBody>
      </p:sp>
    </p:spTree>
    <p:extLst>
      <p:ext uri="{BB962C8B-B14F-4D97-AF65-F5344CB8AC3E}">
        <p14:creationId xmlns:p14="http://schemas.microsoft.com/office/powerpoint/2010/main" val="414612108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0" y="76200"/>
            <a:ext cx="9144000" cy="838200"/>
          </a:xfrm>
          <a:prstGeom prst="rect">
            <a:avLst/>
          </a:prstGeom>
          <a:noFill/>
          <a:ln>
            <a:noFill/>
            <a:headEnd/>
            <a:tailEnd/>
          </a:ln>
          <a:effectLst>
            <a:innerShdw blurRad="1270000">
              <a:prstClr val="black"/>
            </a:innerShdw>
          </a:effectLst>
        </p:spPr>
        <p:style>
          <a:lnRef idx="1">
            <a:schemeClr val="accent5"/>
          </a:lnRef>
          <a:fillRef idx="3">
            <a:schemeClr val="accent5"/>
          </a:fillRef>
          <a:effectRef idx="2">
            <a:schemeClr val="accent5"/>
          </a:effectRef>
          <a:fontRef idx="minor">
            <a:schemeClr val="lt1"/>
          </a:fontRef>
        </p:style>
        <p:txBody>
          <a:bodyPr anchor="ctr"/>
          <a:lstStyle/>
          <a:p>
            <a:pPr lvl="0" algn="ctr">
              <a:spcBef>
                <a:spcPct val="0"/>
              </a:spcBef>
              <a:defRPr/>
            </a:pPr>
            <a:r>
              <a:rPr lang="ru-RU" sz="3500" b="1">
                <a:solidFill>
                  <a:prstClr val="black"/>
                </a:solidFill>
                <a:latin typeface="Palatino Linotype" pitchFamily="18" charset="0"/>
              </a:rPr>
              <a:t>Гљивични стоматитис (</a:t>
            </a:r>
            <a:r>
              <a:rPr lang="en-US" sz="3500" b="1">
                <a:solidFill>
                  <a:prstClr val="black"/>
                </a:solidFill>
                <a:latin typeface="Palatino Linotype" pitchFamily="18" charset="0"/>
              </a:rPr>
              <a:t>stomatitis mycotica)</a:t>
            </a:r>
          </a:p>
        </p:txBody>
      </p:sp>
      <p:pic>
        <p:nvPicPr>
          <p:cNvPr id="4" name="Content Placeholder 3" descr="CandidiasisFromCDCinJPEG03-18-06.JPG"/>
          <p:cNvPicPr>
            <a:picLocks noGrp="1" noChangeAspect="1"/>
          </p:cNvPicPr>
          <p:nvPr>
            <p:ph sz="quarter" idx="1"/>
          </p:nvPr>
        </p:nvPicPr>
        <p:blipFill>
          <a:blip r:embed="rId2"/>
          <a:stretch>
            <a:fillRect/>
          </a:stretch>
        </p:blipFill>
        <p:spPr>
          <a:xfrm>
            <a:off x="1885188" y="1905000"/>
            <a:ext cx="5373624" cy="3596640"/>
          </a:xfrm>
        </p:spPr>
      </p:pic>
    </p:spTree>
    <p:extLst>
      <p:ext uri="{BB962C8B-B14F-4D97-AF65-F5344CB8AC3E}">
        <p14:creationId xmlns:p14="http://schemas.microsoft.com/office/powerpoint/2010/main" val="277040662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0" y="76200"/>
            <a:ext cx="9144000" cy="838200"/>
          </a:xfrm>
          <a:prstGeom prst="rect">
            <a:avLst/>
          </a:prstGeom>
          <a:noFill/>
          <a:ln>
            <a:noFill/>
            <a:headEnd/>
            <a:tailEnd/>
          </a:ln>
          <a:effectLst>
            <a:innerShdw blurRad="1270000">
              <a:prstClr val="black"/>
            </a:innerShdw>
          </a:effectLst>
        </p:spPr>
        <p:style>
          <a:lnRef idx="1">
            <a:schemeClr val="accent5"/>
          </a:lnRef>
          <a:fillRef idx="3">
            <a:schemeClr val="accent5"/>
          </a:fillRef>
          <a:effectRef idx="2">
            <a:schemeClr val="accent5"/>
          </a:effectRef>
          <a:fontRef idx="minor">
            <a:schemeClr val="lt1"/>
          </a:fontRef>
        </p:style>
        <p:txBody>
          <a:bodyPr anchor="ctr"/>
          <a:lstStyle/>
          <a:p>
            <a:pPr algn="ctr">
              <a:spcBef>
                <a:spcPct val="0"/>
              </a:spcBef>
              <a:defRPr/>
            </a:pPr>
            <a:r>
              <a:rPr lang="ru-RU" sz="3500" b="1">
                <a:solidFill>
                  <a:srgbClr val="000099"/>
                </a:solidFill>
                <a:latin typeface="Palatino Linotype" pitchFamily="18" charset="0"/>
              </a:rPr>
              <a:t>Обољења језика (</a:t>
            </a:r>
            <a:r>
              <a:rPr lang="en-US" sz="3500" b="1">
                <a:solidFill>
                  <a:srgbClr val="000099"/>
                </a:solidFill>
                <a:latin typeface="Palatino Linotype" pitchFamily="18" charset="0"/>
              </a:rPr>
              <a:t>glossitis)</a:t>
            </a:r>
          </a:p>
        </p:txBody>
      </p:sp>
      <p:sp>
        <p:nvSpPr>
          <p:cNvPr id="3" name="Rectangle 2"/>
          <p:cNvSpPr/>
          <p:nvPr/>
        </p:nvSpPr>
        <p:spPr>
          <a:xfrm>
            <a:off x="228600" y="1143000"/>
            <a:ext cx="8839200" cy="4462760"/>
          </a:xfrm>
          <a:prstGeom prst="rect">
            <a:avLst/>
          </a:prstGeom>
        </p:spPr>
        <p:txBody>
          <a:bodyPr wrap="square">
            <a:spAutoFit/>
          </a:bodyPr>
          <a:lstStyle/>
          <a:p>
            <a:pPr marL="285750" lvl="0" indent="-285750">
              <a:buFont typeface="Wingdings" panose="05000000000000000000" pitchFamily="2" charset="2"/>
              <a:buChar char="§"/>
            </a:pPr>
            <a:endParaRPr lang="sr-Cyrl-RS" sz="2000" smtClean="0">
              <a:latin typeface="Palatino Linotype" pitchFamily="18" charset="0"/>
            </a:endParaRPr>
          </a:p>
          <a:p>
            <a:pPr marL="285750" lvl="0" indent="-285750">
              <a:buFont typeface="Wingdings" panose="05000000000000000000" pitchFamily="2" charset="2"/>
              <a:buChar char="§"/>
            </a:pPr>
            <a:r>
              <a:rPr lang="sr-Cyrl-RS" sz="2000" smtClean="0">
                <a:latin typeface="Palatino Linotype" pitchFamily="18" charset="0"/>
              </a:rPr>
              <a:t>У обољења језика се убрајају: </a:t>
            </a:r>
            <a:endParaRPr lang="sr-Latn-RS" sz="2000">
              <a:latin typeface="Palatino Linotype" pitchFamily="18" charset="0"/>
            </a:endParaRPr>
          </a:p>
          <a:p>
            <a:pPr marL="285750" lvl="0" indent="-285750">
              <a:buFont typeface="Wingdings" panose="05000000000000000000" pitchFamily="2" charset="2"/>
              <a:buChar char="§"/>
            </a:pPr>
            <a:endParaRPr lang="sr-Latn-RS" sz="800" smtClean="0">
              <a:latin typeface="Palatino Linotype" pitchFamily="18" charset="0"/>
            </a:endParaRPr>
          </a:p>
          <a:p>
            <a:pPr marL="800100" lvl="1" indent="-342900">
              <a:buFont typeface="Arial" panose="020B0604020202020204" pitchFamily="34" charset="0"/>
              <a:buChar char="•"/>
            </a:pPr>
            <a:r>
              <a:rPr lang="en-US" sz="2000">
                <a:latin typeface="Palatino Linotype" pitchFamily="18" charset="0"/>
              </a:rPr>
              <a:t>Lingua </a:t>
            </a:r>
            <a:r>
              <a:rPr lang="en-US" sz="2000" smtClean="0">
                <a:latin typeface="Palatino Linotype" pitchFamily="18" charset="0"/>
              </a:rPr>
              <a:t>plicata</a:t>
            </a:r>
            <a:endParaRPr lang="sr-Latn-RS" sz="2000" smtClean="0">
              <a:latin typeface="Palatino Linotype" pitchFamily="18" charset="0"/>
            </a:endParaRPr>
          </a:p>
          <a:p>
            <a:pPr marL="800100" lvl="1" indent="-342900">
              <a:buFont typeface="Arial" panose="020B0604020202020204" pitchFamily="34" charset="0"/>
              <a:buChar char="•"/>
            </a:pPr>
            <a:endParaRPr lang="en-US" sz="800">
              <a:latin typeface="Palatino Linotype" pitchFamily="18" charset="0"/>
            </a:endParaRPr>
          </a:p>
          <a:p>
            <a:pPr marL="800100" lvl="1" indent="-342900">
              <a:buFont typeface="Arial" panose="020B0604020202020204" pitchFamily="34" charset="0"/>
              <a:buChar char="•"/>
            </a:pPr>
            <a:r>
              <a:rPr lang="en-US" sz="2000">
                <a:latin typeface="Palatino Linotype" pitchFamily="18" charset="0"/>
              </a:rPr>
              <a:t>Lingua </a:t>
            </a:r>
            <a:r>
              <a:rPr lang="en-US" sz="2000" smtClean="0">
                <a:latin typeface="Palatino Linotype" pitchFamily="18" charset="0"/>
              </a:rPr>
              <a:t>geografica</a:t>
            </a:r>
            <a:endParaRPr lang="sr-Latn-RS" sz="2000" smtClean="0">
              <a:latin typeface="Palatino Linotype" pitchFamily="18" charset="0"/>
            </a:endParaRPr>
          </a:p>
          <a:p>
            <a:pPr marL="800100" lvl="1" indent="-342900">
              <a:buFont typeface="Arial" panose="020B0604020202020204" pitchFamily="34" charset="0"/>
              <a:buChar char="•"/>
            </a:pPr>
            <a:endParaRPr lang="en-US" sz="800">
              <a:latin typeface="Palatino Linotype" pitchFamily="18" charset="0"/>
            </a:endParaRPr>
          </a:p>
          <a:p>
            <a:pPr marL="800100" lvl="1" indent="-342900">
              <a:buFont typeface="Arial" panose="020B0604020202020204" pitchFamily="34" charset="0"/>
              <a:buChar char="•"/>
            </a:pPr>
            <a:r>
              <a:rPr lang="en-US" sz="2000" smtClean="0">
                <a:latin typeface="Palatino Linotype" pitchFamily="18" charset="0"/>
              </a:rPr>
              <a:t>Papillitis</a:t>
            </a:r>
            <a:endParaRPr lang="sr-Latn-RS" sz="2000" smtClean="0">
              <a:latin typeface="Palatino Linotype" pitchFamily="18" charset="0"/>
            </a:endParaRPr>
          </a:p>
          <a:p>
            <a:pPr marL="800100" lvl="1" indent="-342900">
              <a:buFont typeface="Arial" panose="020B0604020202020204" pitchFamily="34" charset="0"/>
              <a:buChar char="•"/>
            </a:pPr>
            <a:endParaRPr lang="en-US" sz="800">
              <a:latin typeface="Palatino Linotype" pitchFamily="18" charset="0"/>
            </a:endParaRPr>
          </a:p>
          <a:p>
            <a:pPr marL="800100" lvl="1" indent="-342900">
              <a:buFont typeface="Arial" panose="020B0604020202020204" pitchFamily="34" charset="0"/>
              <a:buChar char="•"/>
            </a:pPr>
            <a:r>
              <a:rPr lang="en-US" sz="2000">
                <a:latin typeface="Palatino Linotype" pitchFamily="18" charset="0"/>
              </a:rPr>
              <a:t>Lingua </a:t>
            </a:r>
            <a:r>
              <a:rPr lang="en-US" sz="2000" smtClean="0">
                <a:latin typeface="Palatino Linotype" pitchFamily="18" charset="0"/>
              </a:rPr>
              <a:t>nigra</a:t>
            </a:r>
            <a:endParaRPr lang="sr-Latn-RS" sz="2000" smtClean="0">
              <a:latin typeface="Palatino Linotype" pitchFamily="18" charset="0"/>
            </a:endParaRPr>
          </a:p>
          <a:p>
            <a:pPr marL="800100" lvl="1" indent="-342900">
              <a:buFont typeface="Arial" panose="020B0604020202020204" pitchFamily="34" charset="0"/>
              <a:buChar char="•"/>
            </a:pPr>
            <a:endParaRPr lang="en-US" sz="800">
              <a:latin typeface="Palatino Linotype" pitchFamily="18" charset="0"/>
            </a:endParaRPr>
          </a:p>
          <a:p>
            <a:pPr marL="800100" lvl="1" indent="-342900">
              <a:buFont typeface="Arial" panose="020B0604020202020204" pitchFamily="34" charset="0"/>
              <a:buChar char="•"/>
            </a:pPr>
            <a:r>
              <a:rPr lang="en-US" sz="2000">
                <a:latin typeface="Palatino Linotype" pitchFamily="18" charset="0"/>
              </a:rPr>
              <a:t>Glossitis </a:t>
            </a:r>
            <a:r>
              <a:rPr lang="en-US" sz="2000" smtClean="0">
                <a:latin typeface="Palatino Linotype" pitchFamily="18" charset="0"/>
              </a:rPr>
              <a:t>Hunteri</a:t>
            </a:r>
            <a:endParaRPr lang="sr-Latn-RS" sz="2000" smtClean="0">
              <a:latin typeface="Palatino Linotype" pitchFamily="18" charset="0"/>
            </a:endParaRPr>
          </a:p>
          <a:p>
            <a:pPr marL="800100" lvl="1" indent="-342900">
              <a:buFont typeface="Arial" panose="020B0604020202020204" pitchFamily="34" charset="0"/>
              <a:buChar char="•"/>
            </a:pPr>
            <a:endParaRPr lang="en-US" sz="800">
              <a:latin typeface="Palatino Linotype" pitchFamily="18" charset="0"/>
            </a:endParaRPr>
          </a:p>
          <a:p>
            <a:pPr marL="800100" lvl="1" indent="-342900">
              <a:buFont typeface="Arial" panose="020B0604020202020204" pitchFamily="34" charset="0"/>
              <a:buChar char="•"/>
            </a:pPr>
            <a:r>
              <a:rPr lang="en-US" sz="2000">
                <a:latin typeface="Palatino Linotype" pitchFamily="18" charset="0"/>
              </a:rPr>
              <a:t>Glossitis </a:t>
            </a:r>
            <a:r>
              <a:rPr lang="en-US" sz="2000" smtClean="0">
                <a:latin typeface="Palatino Linotype" pitchFamily="18" charset="0"/>
              </a:rPr>
              <a:t>phlegmonosa</a:t>
            </a:r>
            <a:endParaRPr lang="en-US" sz="800">
              <a:latin typeface="Palatino Linotype" pitchFamily="18" charset="0"/>
            </a:endParaRPr>
          </a:p>
          <a:p>
            <a:pPr marL="800100" lvl="1" indent="-342900">
              <a:buFont typeface="Arial" panose="020B0604020202020204" pitchFamily="34" charset="0"/>
              <a:buChar char="•"/>
            </a:pPr>
            <a:endParaRPr lang="en-US" sz="800">
              <a:latin typeface="Palatino Linotype" pitchFamily="18" charset="0"/>
            </a:endParaRPr>
          </a:p>
          <a:p>
            <a:pPr marL="800100" lvl="1" indent="-342900">
              <a:buFont typeface="Arial" panose="020B0604020202020204" pitchFamily="34" charset="0"/>
              <a:buChar char="•"/>
            </a:pPr>
            <a:r>
              <a:rPr lang="en-US" sz="2000">
                <a:latin typeface="Palatino Linotype" pitchFamily="18" charset="0"/>
              </a:rPr>
              <a:t>Glossitis </a:t>
            </a:r>
            <a:r>
              <a:rPr lang="en-US" sz="2000" smtClean="0">
                <a:latin typeface="Palatino Linotype" pitchFamily="18" charset="0"/>
              </a:rPr>
              <a:t>m</a:t>
            </a:r>
            <a:r>
              <a:rPr lang="sr-Latn-RS" sz="2000" smtClean="0">
                <a:latin typeface="Palatino Linotype" pitchFamily="18" charset="0"/>
              </a:rPr>
              <a:t>y</a:t>
            </a:r>
            <a:r>
              <a:rPr lang="en-US" sz="2000" smtClean="0">
                <a:latin typeface="Palatino Linotype" pitchFamily="18" charset="0"/>
              </a:rPr>
              <a:t>cotica</a:t>
            </a:r>
            <a:endParaRPr lang="sr-Latn-RS" sz="2000" smtClean="0">
              <a:latin typeface="Palatino Linotype" pitchFamily="18" charset="0"/>
            </a:endParaRPr>
          </a:p>
          <a:p>
            <a:pPr marL="800100" lvl="1" indent="-342900">
              <a:buFont typeface="Arial" panose="020B0604020202020204" pitchFamily="34" charset="0"/>
              <a:buChar char="•"/>
            </a:pPr>
            <a:endParaRPr lang="sr-Latn-RS" sz="800" smtClean="0">
              <a:latin typeface="Palatino Linotype" pitchFamily="18" charset="0"/>
            </a:endParaRPr>
          </a:p>
          <a:p>
            <a:pPr marL="800100" lvl="1" indent="-342900">
              <a:buFont typeface="Arial" panose="020B0604020202020204" pitchFamily="34" charset="0"/>
              <a:buChar char="•"/>
            </a:pPr>
            <a:r>
              <a:rPr lang="en-US" sz="2000">
                <a:latin typeface="Palatino Linotype" pitchFamily="18" charset="0"/>
              </a:rPr>
              <a:t>Glossitis speciphica</a:t>
            </a:r>
          </a:p>
          <a:p>
            <a:pPr marL="800100" lvl="1" indent="-342900">
              <a:buFont typeface="Arial" panose="020B0604020202020204" pitchFamily="34" charset="0"/>
              <a:buChar char="•"/>
            </a:pPr>
            <a:endParaRPr lang="en-US" sz="2000">
              <a:latin typeface="Palatino Linotype" pitchFamily="18" charset="0"/>
            </a:endParaRPr>
          </a:p>
        </p:txBody>
      </p:sp>
    </p:spTree>
    <p:extLst>
      <p:ext uri="{BB962C8B-B14F-4D97-AF65-F5344CB8AC3E}">
        <p14:creationId xmlns:p14="http://schemas.microsoft.com/office/powerpoint/2010/main" val="32275884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0" y="76200"/>
            <a:ext cx="9144000" cy="838200"/>
          </a:xfrm>
          <a:prstGeom prst="rect">
            <a:avLst/>
          </a:prstGeom>
          <a:noFill/>
          <a:ln>
            <a:noFill/>
            <a:headEnd/>
            <a:tailEnd/>
          </a:ln>
          <a:effectLst>
            <a:innerShdw blurRad="1270000">
              <a:prstClr val="black"/>
            </a:innerShdw>
          </a:effectLst>
        </p:spPr>
        <p:style>
          <a:lnRef idx="1">
            <a:schemeClr val="accent5"/>
          </a:lnRef>
          <a:fillRef idx="3">
            <a:schemeClr val="accent5"/>
          </a:fillRef>
          <a:effectRef idx="2">
            <a:schemeClr val="accent5"/>
          </a:effectRef>
          <a:fontRef idx="minor">
            <a:schemeClr val="lt1"/>
          </a:fontRef>
        </p:style>
        <p:txBody>
          <a:bodyPr anchor="ctr"/>
          <a:lstStyle/>
          <a:p>
            <a:pPr lvl="0" algn="ctr">
              <a:spcBef>
                <a:spcPct val="0"/>
              </a:spcBef>
              <a:defRPr/>
            </a:pPr>
            <a:r>
              <a:rPr lang="en-US" sz="3500" b="1">
                <a:solidFill>
                  <a:prstClr val="black"/>
                </a:solidFill>
                <a:latin typeface="Palatino Linotype" pitchFamily="18" charset="0"/>
              </a:rPr>
              <a:t>Lingua plicata</a:t>
            </a:r>
          </a:p>
        </p:txBody>
      </p:sp>
      <p:sp>
        <p:nvSpPr>
          <p:cNvPr id="3" name="Rectangle 2"/>
          <p:cNvSpPr/>
          <p:nvPr/>
        </p:nvSpPr>
        <p:spPr>
          <a:xfrm>
            <a:off x="228600" y="1143000"/>
            <a:ext cx="8839200" cy="3847207"/>
          </a:xfrm>
          <a:prstGeom prst="rect">
            <a:avLst/>
          </a:prstGeom>
        </p:spPr>
        <p:txBody>
          <a:bodyPr wrap="square">
            <a:spAutoFit/>
          </a:bodyPr>
          <a:lstStyle/>
          <a:p>
            <a:pPr marL="285750" lvl="0" indent="-285750">
              <a:buFont typeface="Wingdings" panose="05000000000000000000" pitchFamily="2" charset="2"/>
              <a:buChar char="§"/>
            </a:pPr>
            <a:endParaRPr lang="ru-RU" sz="800" smtClean="0">
              <a:latin typeface="Palatino Linotype" pitchFamily="18" charset="0"/>
            </a:endParaRPr>
          </a:p>
          <a:p>
            <a:pPr marL="285750" lvl="0" indent="-285750">
              <a:buFont typeface="Wingdings" panose="05000000000000000000" pitchFamily="2" charset="2"/>
              <a:buChar char="§"/>
            </a:pPr>
            <a:endParaRPr lang="ru-RU" sz="800">
              <a:latin typeface="Palatino Linotype" pitchFamily="18" charset="0"/>
            </a:endParaRPr>
          </a:p>
          <a:p>
            <a:pPr marL="285750" lvl="0" indent="-285750">
              <a:buFont typeface="Wingdings" panose="05000000000000000000" pitchFamily="2" charset="2"/>
              <a:buChar char="§"/>
            </a:pPr>
            <a:endParaRPr lang="ru-RU" sz="800">
              <a:latin typeface="Palatino Linotype" pitchFamily="18" charset="0"/>
            </a:endParaRPr>
          </a:p>
          <a:p>
            <a:pPr marL="285750" lvl="0" indent="-285750">
              <a:buFont typeface="Wingdings" panose="05000000000000000000" pitchFamily="2" charset="2"/>
              <a:buChar char="§"/>
            </a:pPr>
            <a:r>
              <a:rPr lang="ru-RU" sz="2000" b="1" smtClean="0">
                <a:latin typeface="Palatino Linotype" pitchFamily="18" charset="0"/>
              </a:rPr>
              <a:t>Етиологија</a:t>
            </a:r>
            <a:r>
              <a:rPr lang="sr-Latn-RS" sz="2000" b="1" smtClean="0">
                <a:latin typeface="Palatino Linotype" pitchFamily="18" charset="0"/>
              </a:rPr>
              <a:t>:</a:t>
            </a:r>
            <a:r>
              <a:rPr lang="ru-RU" sz="2000">
                <a:latin typeface="Palatino Linotype" pitchFamily="18" charset="0"/>
              </a:rPr>
              <a:t> јавља се у склопу или као </a:t>
            </a:r>
            <a:r>
              <a:rPr lang="ru-RU" sz="2000" smtClean="0">
                <a:latin typeface="Palatino Linotype" pitchFamily="18" charset="0"/>
              </a:rPr>
              <a:t>последица</a:t>
            </a:r>
            <a:r>
              <a:rPr lang="sr-Latn-RS" sz="2000" smtClean="0">
                <a:latin typeface="Palatino Linotype" pitchFamily="18" charset="0"/>
              </a:rPr>
              <a:t> </a:t>
            </a:r>
            <a:r>
              <a:rPr lang="ru-RU" sz="2000" smtClean="0">
                <a:latin typeface="Palatino Linotype" pitchFamily="18" charset="0"/>
              </a:rPr>
              <a:t>анемије</a:t>
            </a:r>
            <a:r>
              <a:rPr lang="ru-RU" sz="2000">
                <a:latin typeface="Palatino Linotype" pitchFamily="18" charset="0"/>
              </a:rPr>
              <a:t>, дијабетеса, акромегалије, дефицита Б </a:t>
            </a:r>
            <a:r>
              <a:rPr lang="ru-RU" sz="2000" smtClean="0">
                <a:latin typeface="Palatino Linotype" pitchFamily="18" charset="0"/>
              </a:rPr>
              <a:t>витамна</a:t>
            </a:r>
            <a:r>
              <a:rPr lang="sr-Latn-RS" sz="2000" smtClean="0">
                <a:latin typeface="Palatino Linotype" pitchFamily="18" charset="0"/>
              </a:rPr>
              <a:t>.</a:t>
            </a:r>
            <a:endParaRPr lang="ru-RU" sz="2000">
              <a:latin typeface="Palatino Linotype" pitchFamily="18" charset="0"/>
            </a:endParaRPr>
          </a:p>
          <a:p>
            <a:pPr marL="285750" lvl="0" indent="-285750">
              <a:buFont typeface="Wingdings" panose="05000000000000000000" pitchFamily="2" charset="2"/>
              <a:buChar char="§"/>
            </a:pPr>
            <a:endParaRPr lang="sr-Latn-RS" sz="2000" smtClean="0">
              <a:latin typeface="Palatino Linotype" pitchFamily="18" charset="0"/>
            </a:endParaRPr>
          </a:p>
          <a:p>
            <a:pPr marL="285750" lvl="0" indent="-285750">
              <a:buFont typeface="Wingdings" panose="05000000000000000000" pitchFamily="2" charset="2"/>
              <a:buChar char="§"/>
            </a:pPr>
            <a:r>
              <a:rPr lang="sr-Cyrl-RS" sz="2000" b="1" smtClean="0">
                <a:latin typeface="Palatino Linotype" pitchFamily="18" charset="0"/>
              </a:rPr>
              <a:t>Клиничка слика: </a:t>
            </a:r>
            <a:r>
              <a:rPr lang="ru-RU" sz="2000">
                <a:latin typeface="Palatino Linotype" pitchFamily="18" charset="0"/>
              </a:rPr>
              <a:t>клинички се манифестује симетричним браздама по целој површини </a:t>
            </a:r>
            <a:r>
              <a:rPr lang="ru-RU" sz="2000" smtClean="0">
                <a:latin typeface="Palatino Linotype" pitchFamily="18" charset="0"/>
              </a:rPr>
              <a:t>језика</a:t>
            </a:r>
            <a:r>
              <a:rPr lang="sr-Latn-RS" sz="2000" smtClean="0">
                <a:latin typeface="Palatino Linotype" pitchFamily="18" charset="0"/>
              </a:rPr>
              <a:t>. </a:t>
            </a:r>
            <a:r>
              <a:rPr lang="ru-RU" sz="2000" smtClean="0">
                <a:latin typeface="Palatino Linotype" pitchFamily="18" charset="0"/>
              </a:rPr>
              <a:t>Бразде </a:t>
            </a:r>
            <a:r>
              <a:rPr lang="ru-RU" sz="2000">
                <a:latin typeface="Palatino Linotype" pitchFamily="18" charset="0"/>
              </a:rPr>
              <a:t>се временом продубљују, долази до застоја хране у њима и секундарног запаљења (језик је отечен, црвен и болан</a:t>
            </a:r>
            <a:r>
              <a:rPr lang="ru-RU" sz="2000" smtClean="0">
                <a:latin typeface="Palatino Linotype" pitchFamily="18" charset="0"/>
              </a:rPr>
              <a:t>)</a:t>
            </a:r>
            <a:r>
              <a:rPr lang="sr-Latn-RS" sz="2000" smtClean="0">
                <a:latin typeface="Palatino Linotype" pitchFamily="18" charset="0"/>
              </a:rPr>
              <a:t>.</a:t>
            </a:r>
            <a:endParaRPr lang="ru-RU" sz="2000">
              <a:latin typeface="Palatino Linotype" pitchFamily="18" charset="0"/>
            </a:endParaRPr>
          </a:p>
          <a:p>
            <a:pPr lvl="0"/>
            <a:endParaRPr lang="ru-RU" sz="2000">
              <a:latin typeface="Palatino Linotype" pitchFamily="18" charset="0"/>
            </a:endParaRPr>
          </a:p>
          <a:p>
            <a:pPr marL="285750" lvl="0" indent="-285750">
              <a:buFont typeface="Wingdings" panose="05000000000000000000" pitchFamily="2" charset="2"/>
              <a:buChar char="§"/>
            </a:pPr>
            <a:r>
              <a:rPr lang="ru-RU" sz="2000" b="1" smtClean="0">
                <a:latin typeface="Palatino Linotype" pitchFamily="18" charset="0"/>
              </a:rPr>
              <a:t>Терапија:</a:t>
            </a:r>
            <a:r>
              <a:rPr lang="ru-RU" sz="2000">
                <a:latin typeface="Palatino Linotype" pitchFamily="18" charset="0"/>
              </a:rPr>
              <a:t> отклањање узрока основног </a:t>
            </a:r>
            <a:r>
              <a:rPr lang="ru-RU" sz="2000" smtClean="0">
                <a:latin typeface="Palatino Linotype" pitchFamily="18" charset="0"/>
              </a:rPr>
              <a:t>обољења</a:t>
            </a:r>
            <a:r>
              <a:rPr lang="sr-Latn-RS" sz="2000" smtClean="0">
                <a:latin typeface="Palatino Linotype" pitchFamily="18" charset="0"/>
              </a:rPr>
              <a:t>, l</a:t>
            </a:r>
            <a:r>
              <a:rPr lang="ru-RU" sz="2000" smtClean="0">
                <a:latin typeface="Palatino Linotype" pitchFamily="18" charset="0"/>
              </a:rPr>
              <a:t>окално </a:t>
            </a:r>
            <a:r>
              <a:rPr lang="ru-RU" sz="2000">
                <a:latin typeface="Palatino Linotype" pitchFamily="18" charset="0"/>
              </a:rPr>
              <a:t>– хигијена усне дупље после сваког узимања хране, како не би дошло до секундарног </a:t>
            </a:r>
            <a:r>
              <a:rPr lang="ru-RU" sz="2000" smtClean="0">
                <a:latin typeface="Palatino Linotype" pitchFamily="18" charset="0"/>
              </a:rPr>
              <a:t>запаљења</a:t>
            </a:r>
            <a:r>
              <a:rPr lang="sr-Latn-RS" sz="2000" smtClean="0">
                <a:latin typeface="Palatino Linotype" pitchFamily="18" charset="0"/>
              </a:rPr>
              <a:t>.</a:t>
            </a:r>
            <a:endParaRPr lang="ru-RU" sz="2000">
              <a:latin typeface="Palatino Linotype" pitchFamily="18" charset="0"/>
            </a:endParaRPr>
          </a:p>
        </p:txBody>
      </p:sp>
    </p:spTree>
    <p:extLst>
      <p:ext uri="{BB962C8B-B14F-4D97-AF65-F5344CB8AC3E}">
        <p14:creationId xmlns:p14="http://schemas.microsoft.com/office/powerpoint/2010/main" val="401592455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0" y="76200"/>
            <a:ext cx="9144000" cy="838200"/>
          </a:xfrm>
          <a:prstGeom prst="rect">
            <a:avLst/>
          </a:prstGeom>
          <a:noFill/>
          <a:ln>
            <a:noFill/>
            <a:headEnd/>
            <a:tailEnd/>
          </a:ln>
          <a:effectLst>
            <a:innerShdw blurRad="1270000">
              <a:prstClr val="black"/>
            </a:innerShdw>
          </a:effectLst>
        </p:spPr>
        <p:style>
          <a:lnRef idx="1">
            <a:schemeClr val="accent5"/>
          </a:lnRef>
          <a:fillRef idx="3">
            <a:schemeClr val="accent5"/>
          </a:fillRef>
          <a:effectRef idx="2">
            <a:schemeClr val="accent5"/>
          </a:effectRef>
          <a:fontRef idx="minor">
            <a:schemeClr val="lt1"/>
          </a:fontRef>
        </p:style>
        <p:txBody>
          <a:bodyPr anchor="ctr"/>
          <a:lstStyle/>
          <a:p>
            <a:pPr lvl="0" algn="ctr">
              <a:spcBef>
                <a:spcPct val="0"/>
              </a:spcBef>
              <a:defRPr/>
            </a:pPr>
            <a:r>
              <a:rPr lang="en-US" sz="3500" b="1">
                <a:solidFill>
                  <a:prstClr val="black"/>
                </a:solidFill>
                <a:latin typeface="Palatino Linotype" pitchFamily="18" charset="0"/>
              </a:rPr>
              <a:t>Lingua plicata</a:t>
            </a:r>
          </a:p>
        </p:txBody>
      </p:sp>
      <p:pic>
        <p:nvPicPr>
          <p:cNvPr id="4" name="Content Placeholder 3" descr="plikata 1.jpg"/>
          <p:cNvPicPr>
            <a:picLocks noGrp="1" noChangeAspect="1"/>
          </p:cNvPicPr>
          <p:nvPr>
            <p:ph sz="quarter" idx="1"/>
          </p:nvPr>
        </p:nvPicPr>
        <p:blipFill>
          <a:blip r:embed="rId2"/>
          <a:stretch>
            <a:fillRect/>
          </a:stretch>
        </p:blipFill>
        <p:spPr>
          <a:xfrm>
            <a:off x="76200" y="1371600"/>
            <a:ext cx="4218732" cy="4873625"/>
          </a:xfrm>
        </p:spPr>
      </p:pic>
      <p:pic>
        <p:nvPicPr>
          <p:cNvPr id="5" name="Content Placeholder 3" descr="plikata.jpg"/>
          <p:cNvPicPr>
            <a:picLocks noChangeAspect="1"/>
          </p:cNvPicPr>
          <p:nvPr/>
        </p:nvPicPr>
        <p:blipFill>
          <a:blip r:embed="rId3" cstate="print"/>
          <a:stretch>
            <a:fillRect/>
          </a:stretch>
        </p:blipFill>
        <p:spPr>
          <a:xfrm>
            <a:off x="4419600" y="1905000"/>
            <a:ext cx="4444273" cy="3505200"/>
          </a:xfrm>
          <a:prstGeom prst="rect">
            <a:avLst/>
          </a:prstGeom>
        </p:spPr>
      </p:pic>
    </p:spTree>
    <p:extLst>
      <p:ext uri="{BB962C8B-B14F-4D97-AF65-F5344CB8AC3E}">
        <p14:creationId xmlns:p14="http://schemas.microsoft.com/office/powerpoint/2010/main" val="58029428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0" y="76200"/>
            <a:ext cx="9144000" cy="838200"/>
          </a:xfrm>
          <a:prstGeom prst="rect">
            <a:avLst/>
          </a:prstGeom>
          <a:noFill/>
          <a:ln>
            <a:noFill/>
            <a:headEnd/>
            <a:tailEnd/>
          </a:ln>
          <a:effectLst>
            <a:innerShdw blurRad="1270000">
              <a:prstClr val="black"/>
            </a:innerShdw>
          </a:effectLst>
        </p:spPr>
        <p:style>
          <a:lnRef idx="1">
            <a:schemeClr val="accent5"/>
          </a:lnRef>
          <a:fillRef idx="3">
            <a:schemeClr val="accent5"/>
          </a:fillRef>
          <a:effectRef idx="2">
            <a:schemeClr val="accent5"/>
          </a:effectRef>
          <a:fontRef idx="minor">
            <a:schemeClr val="lt1"/>
          </a:fontRef>
        </p:style>
        <p:txBody>
          <a:bodyPr anchor="ctr"/>
          <a:lstStyle/>
          <a:p>
            <a:pPr lvl="0" algn="ctr">
              <a:spcBef>
                <a:spcPct val="0"/>
              </a:spcBef>
              <a:defRPr/>
            </a:pPr>
            <a:r>
              <a:rPr lang="en-US" sz="3500" b="1">
                <a:solidFill>
                  <a:prstClr val="black"/>
                </a:solidFill>
                <a:latin typeface="Palatino Linotype" pitchFamily="18" charset="0"/>
              </a:rPr>
              <a:t>Lingua geografica</a:t>
            </a:r>
          </a:p>
        </p:txBody>
      </p:sp>
      <p:sp>
        <p:nvSpPr>
          <p:cNvPr id="3" name="Rectangle 2"/>
          <p:cNvSpPr/>
          <p:nvPr/>
        </p:nvSpPr>
        <p:spPr>
          <a:xfrm>
            <a:off x="228600" y="1143000"/>
            <a:ext cx="8839200" cy="3847207"/>
          </a:xfrm>
          <a:prstGeom prst="rect">
            <a:avLst/>
          </a:prstGeom>
        </p:spPr>
        <p:txBody>
          <a:bodyPr wrap="square">
            <a:spAutoFit/>
          </a:bodyPr>
          <a:lstStyle/>
          <a:p>
            <a:pPr marL="285750" lvl="0" indent="-285750">
              <a:buFont typeface="Wingdings" panose="05000000000000000000" pitchFamily="2" charset="2"/>
              <a:buChar char="§"/>
            </a:pPr>
            <a:endParaRPr lang="ru-RU" sz="800" smtClean="0">
              <a:latin typeface="Palatino Linotype" pitchFamily="18" charset="0"/>
            </a:endParaRPr>
          </a:p>
          <a:p>
            <a:pPr marL="285750" lvl="0" indent="-285750">
              <a:buFont typeface="Wingdings" panose="05000000000000000000" pitchFamily="2" charset="2"/>
              <a:buChar char="§"/>
            </a:pPr>
            <a:endParaRPr lang="ru-RU" sz="800">
              <a:latin typeface="Palatino Linotype" pitchFamily="18" charset="0"/>
            </a:endParaRPr>
          </a:p>
          <a:p>
            <a:pPr marL="285750" lvl="0" indent="-285750">
              <a:buFont typeface="Wingdings" panose="05000000000000000000" pitchFamily="2" charset="2"/>
              <a:buChar char="§"/>
            </a:pPr>
            <a:endParaRPr lang="ru-RU" sz="800">
              <a:latin typeface="Palatino Linotype" pitchFamily="18" charset="0"/>
            </a:endParaRPr>
          </a:p>
          <a:p>
            <a:pPr marL="285750" lvl="0" indent="-285750">
              <a:buFont typeface="Wingdings" panose="05000000000000000000" pitchFamily="2" charset="2"/>
              <a:buChar char="§"/>
            </a:pPr>
            <a:endParaRPr lang="sr-Latn-RS" sz="2000" smtClean="0">
              <a:latin typeface="Palatino Linotype" pitchFamily="18" charset="0"/>
            </a:endParaRPr>
          </a:p>
          <a:p>
            <a:pPr marL="285750" lvl="0" indent="-285750">
              <a:buFont typeface="Wingdings" panose="05000000000000000000" pitchFamily="2" charset="2"/>
              <a:buChar char="§"/>
            </a:pPr>
            <a:r>
              <a:rPr lang="ru-RU" sz="2000" smtClean="0">
                <a:latin typeface="Palatino Linotype" pitchFamily="18" charset="0"/>
              </a:rPr>
              <a:t>Најчешће </a:t>
            </a:r>
            <a:r>
              <a:rPr lang="ru-RU" sz="2000">
                <a:latin typeface="Palatino Linotype" pitchFamily="18" charset="0"/>
              </a:rPr>
              <a:t>код деце од 1 – 4 године, ретко кад код </a:t>
            </a:r>
            <a:r>
              <a:rPr lang="ru-RU" sz="2000" smtClean="0">
                <a:latin typeface="Palatino Linotype" pitchFamily="18" charset="0"/>
              </a:rPr>
              <a:t>одраслих</a:t>
            </a:r>
            <a:r>
              <a:rPr lang="sr-Latn-RS" sz="2000" smtClean="0">
                <a:latin typeface="Palatino Linotype" pitchFamily="18" charset="0"/>
              </a:rPr>
              <a:t>.</a:t>
            </a:r>
          </a:p>
          <a:p>
            <a:pPr marL="285750" lvl="0" indent="-285750">
              <a:buFont typeface="Wingdings" panose="05000000000000000000" pitchFamily="2" charset="2"/>
              <a:buChar char="§"/>
            </a:pPr>
            <a:endParaRPr lang="ru-RU" sz="2000">
              <a:latin typeface="Palatino Linotype" pitchFamily="18" charset="0"/>
            </a:endParaRPr>
          </a:p>
          <a:p>
            <a:pPr marL="285750" lvl="0" indent="-285750">
              <a:buFont typeface="Wingdings" panose="05000000000000000000" pitchFamily="2" charset="2"/>
              <a:buChar char="§"/>
            </a:pPr>
            <a:r>
              <a:rPr lang="ru-RU" sz="2000">
                <a:latin typeface="Palatino Linotype" pitchFamily="18" charset="0"/>
              </a:rPr>
              <a:t>Одликује се површним десквамираним плажама на горњој површини и ивицама језика, које подсећају на географску </a:t>
            </a:r>
            <a:r>
              <a:rPr lang="ru-RU" sz="2000" smtClean="0">
                <a:latin typeface="Palatino Linotype" pitchFamily="18" charset="0"/>
              </a:rPr>
              <a:t>карту</a:t>
            </a:r>
            <a:r>
              <a:rPr lang="sr-Latn-RS" sz="2000" smtClean="0">
                <a:latin typeface="Palatino Linotype" pitchFamily="18" charset="0"/>
              </a:rPr>
              <a:t>.</a:t>
            </a:r>
          </a:p>
          <a:p>
            <a:pPr marL="285750" lvl="0" indent="-285750">
              <a:buFont typeface="Wingdings" panose="05000000000000000000" pitchFamily="2" charset="2"/>
              <a:buChar char="§"/>
            </a:pPr>
            <a:endParaRPr lang="ru-RU" sz="2000">
              <a:latin typeface="Palatino Linotype" pitchFamily="18" charset="0"/>
            </a:endParaRPr>
          </a:p>
          <a:p>
            <a:pPr marL="285750" lvl="0" indent="-285750">
              <a:buFont typeface="Wingdings" panose="05000000000000000000" pitchFamily="2" charset="2"/>
              <a:buChar char="§"/>
            </a:pPr>
            <a:r>
              <a:rPr lang="ru-RU" sz="2000">
                <a:latin typeface="Palatino Linotype" pitchFamily="18" charset="0"/>
              </a:rPr>
              <a:t>Плаже су кружне, црвене </a:t>
            </a:r>
            <a:r>
              <a:rPr lang="ru-RU" sz="2000" smtClean="0">
                <a:latin typeface="Palatino Linotype" pitchFamily="18" charset="0"/>
              </a:rPr>
              <a:t>боје</a:t>
            </a:r>
            <a:r>
              <a:rPr lang="sr-Latn-RS" sz="2000" smtClean="0">
                <a:latin typeface="Palatino Linotype" pitchFamily="18" charset="0"/>
              </a:rPr>
              <a:t>.</a:t>
            </a:r>
          </a:p>
          <a:p>
            <a:pPr marL="285750" lvl="0" indent="-285750">
              <a:buFont typeface="Wingdings" panose="05000000000000000000" pitchFamily="2" charset="2"/>
              <a:buChar char="§"/>
            </a:pPr>
            <a:endParaRPr lang="ru-RU" sz="2000">
              <a:latin typeface="Palatino Linotype" pitchFamily="18" charset="0"/>
            </a:endParaRPr>
          </a:p>
          <a:p>
            <a:pPr marL="285750" lvl="0" indent="-285750">
              <a:buFont typeface="Wingdings" panose="05000000000000000000" pitchFamily="2" charset="2"/>
              <a:buChar char="§"/>
            </a:pPr>
            <a:r>
              <a:rPr lang="ru-RU" sz="2000">
                <a:latin typeface="Palatino Linotype" pitchFamily="18" charset="0"/>
              </a:rPr>
              <a:t>Спонтано исчезавају без икаквог </a:t>
            </a:r>
            <a:r>
              <a:rPr lang="ru-RU" sz="2000" smtClean="0">
                <a:latin typeface="Palatino Linotype" pitchFamily="18" charset="0"/>
              </a:rPr>
              <a:t>лечења</a:t>
            </a:r>
            <a:r>
              <a:rPr lang="sr-Latn-RS" sz="2000" smtClean="0">
                <a:latin typeface="Palatino Linotype" pitchFamily="18" charset="0"/>
              </a:rPr>
              <a:t>.</a:t>
            </a:r>
          </a:p>
          <a:p>
            <a:pPr marL="285750" lvl="0" indent="-285750">
              <a:buFont typeface="Wingdings" panose="05000000000000000000" pitchFamily="2" charset="2"/>
              <a:buChar char="§"/>
            </a:pPr>
            <a:endParaRPr lang="ru-RU" sz="2000">
              <a:latin typeface="Palatino Linotype" pitchFamily="18" charset="0"/>
            </a:endParaRPr>
          </a:p>
          <a:p>
            <a:pPr marL="285750" lvl="0" indent="-285750">
              <a:buFont typeface="Wingdings" panose="05000000000000000000" pitchFamily="2" charset="2"/>
              <a:buChar char="§"/>
            </a:pPr>
            <a:r>
              <a:rPr lang="ru-RU" sz="2000">
                <a:latin typeface="Palatino Linotype" pitchFamily="18" charset="0"/>
              </a:rPr>
              <a:t>Има тенденцију рецидивирања, након неколико </a:t>
            </a:r>
            <a:r>
              <a:rPr lang="ru-RU" sz="2000" smtClean="0">
                <a:latin typeface="Palatino Linotype" pitchFamily="18" charset="0"/>
              </a:rPr>
              <a:t>година</a:t>
            </a:r>
            <a:r>
              <a:rPr lang="sr-Latn-RS" sz="2000" smtClean="0">
                <a:latin typeface="Palatino Linotype" pitchFamily="18" charset="0"/>
              </a:rPr>
              <a:t>.</a:t>
            </a:r>
            <a:endParaRPr lang="ru-RU" sz="2000">
              <a:latin typeface="Palatino Linotype" pitchFamily="18" charset="0"/>
            </a:endParaRPr>
          </a:p>
        </p:txBody>
      </p:sp>
    </p:spTree>
    <p:extLst>
      <p:ext uri="{BB962C8B-B14F-4D97-AF65-F5344CB8AC3E}">
        <p14:creationId xmlns:p14="http://schemas.microsoft.com/office/powerpoint/2010/main" val="69817907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0" y="76200"/>
            <a:ext cx="9144000" cy="838200"/>
          </a:xfrm>
          <a:prstGeom prst="rect">
            <a:avLst/>
          </a:prstGeom>
          <a:noFill/>
          <a:ln>
            <a:noFill/>
            <a:headEnd/>
            <a:tailEnd/>
          </a:ln>
          <a:effectLst>
            <a:innerShdw blurRad="1270000">
              <a:prstClr val="black"/>
            </a:innerShdw>
          </a:effectLst>
        </p:spPr>
        <p:style>
          <a:lnRef idx="1">
            <a:schemeClr val="accent5"/>
          </a:lnRef>
          <a:fillRef idx="3">
            <a:schemeClr val="accent5"/>
          </a:fillRef>
          <a:effectRef idx="2">
            <a:schemeClr val="accent5"/>
          </a:effectRef>
          <a:fontRef idx="minor">
            <a:schemeClr val="lt1"/>
          </a:fontRef>
        </p:style>
        <p:txBody>
          <a:bodyPr anchor="ctr"/>
          <a:lstStyle/>
          <a:p>
            <a:pPr lvl="0" algn="ctr">
              <a:spcBef>
                <a:spcPct val="0"/>
              </a:spcBef>
              <a:defRPr/>
            </a:pPr>
            <a:r>
              <a:rPr lang="en-US" sz="3500" b="1">
                <a:solidFill>
                  <a:prstClr val="black"/>
                </a:solidFill>
                <a:latin typeface="Palatino Linotype" pitchFamily="18" charset="0"/>
              </a:rPr>
              <a:t>Lingua geografica</a:t>
            </a:r>
          </a:p>
        </p:txBody>
      </p:sp>
      <p:pic>
        <p:nvPicPr>
          <p:cNvPr id="4" name="Content Placeholder 4" descr="lingua-bianca.jpg"/>
          <p:cNvPicPr>
            <a:picLocks noGrp="1" noChangeAspect="1"/>
          </p:cNvPicPr>
          <p:nvPr>
            <p:ph sz="quarter" idx="1"/>
          </p:nvPr>
        </p:nvPicPr>
        <p:blipFill>
          <a:blip r:embed="rId2"/>
          <a:stretch>
            <a:fillRect/>
          </a:stretch>
        </p:blipFill>
        <p:spPr>
          <a:xfrm>
            <a:off x="914400" y="1506951"/>
            <a:ext cx="3469480" cy="3952572"/>
          </a:xfrm>
          <a:ln>
            <a:solidFill>
              <a:schemeClr val="accent1"/>
            </a:solidFill>
          </a:ln>
        </p:spPr>
      </p:pic>
      <p:pic>
        <p:nvPicPr>
          <p:cNvPr id="5" name="Content Placeholder 5" descr="Lingva geografika.jpeg"/>
          <p:cNvPicPr>
            <a:picLocks noChangeAspect="1"/>
          </p:cNvPicPr>
          <p:nvPr/>
        </p:nvPicPr>
        <p:blipFill>
          <a:blip r:embed="rId3"/>
          <a:srcRect l="9260" t="2500" r="3486" b="3750"/>
          <a:stretch>
            <a:fillRect/>
          </a:stretch>
        </p:blipFill>
        <p:spPr>
          <a:xfrm>
            <a:off x="4914928" y="1494527"/>
            <a:ext cx="3357586" cy="3941514"/>
          </a:xfrm>
          <a:prstGeom prst="rect">
            <a:avLst/>
          </a:prstGeom>
          <a:ln>
            <a:solidFill>
              <a:schemeClr val="accent1"/>
            </a:solidFill>
          </a:ln>
        </p:spPr>
      </p:pic>
    </p:spTree>
    <p:extLst>
      <p:ext uri="{BB962C8B-B14F-4D97-AF65-F5344CB8AC3E}">
        <p14:creationId xmlns:p14="http://schemas.microsoft.com/office/powerpoint/2010/main" val="230897969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0" y="0"/>
            <a:ext cx="9144000" cy="1066800"/>
          </a:xfrm>
          <a:prstGeom prst="rect">
            <a:avLst/>
          </a:prstGeom>
          <a:gradFill>
            <a:gsLst>
              <a:gs pos="0">
                <a:srgbClr val="183457">
                  <a:lumMod val="75000"/>
                </a:srgbClr>
              </a:gs>
              <a:gs pos="50000">
                <a:schemeClr val="accent1">
                  <a:lumMod val="75000"/>
                  <a:shade val="67500"/>
                  <a:satMod val="115000"/>
                </a:schemeClr>
              </a:gs>
              <a:gs pos="100000">
                <a:schemeClr val="accent1">
                  <a:lumMod val="75000"/>
                  <a:shade val="100000"/>
                  <a:satMod val="115000"/>
                </a:schemeClr>
              </a:gs>
            </a:gsLst>
            <a:lin ang="0" scaled="1"/>
          </a:gradFill>
          <a:ln>
            <a:noFill/>
            <a:headEnd/>
            <a:tailEnd/>
          </a:ln>
          <a:effectLst>
            <a:innerShdw blurRad="1270000">
              <a:prstClr val="black"/>
            </a:innerShdw>
          </a:effectLst>
        </p:spPr>
        <p:style>
          <a:lnRef idx="1">
            <a:schemeClr val="accent5"/>
          </a:lnRef>
          <a:fillRef idx="3">
            <a:schemeClr val="accent5"/>
          </a:fillRef>
          <a:effectRef idx="2">
            <a:schemeClr val="accent5"/>
          </a:effectRef>
          <a:fontRef idx="minor">
            <a:schemeClr val="lt1"/>
          </a:fontRef>
        </p:style>
        <p:txBody>
          <a:bodyPr anchor="ctr"/>
          <a:lstStyle/>
          <a:p>
            <a:pPr algn="ctr">
              <a:spcBef>
                <a:spcPct val="0"/>
              </a:spcBef>
              <a:defRPr/>
            </a:pPr>
            <a:r>
              <a:rPr lang="ru-RU" sz="3500" b="1">
                <a:solidFill>
                  <a:schemeClr val="bg1"/>
                </a:solidFill>
                <a:latin typeface="Palatino Linotype" pitchFamily="18" charset="0"/>
              </a:rPr>
              <a:t>Тумори врата</a:t>
            </a:r>
          </a:p>
        </p:txBody>
      </p:sp>
      <p:sp>
        <p:nvSpPr>
          <p:cNvPr id="3" name="Rectangle 2"/>
          <p:cNvSpPr/>
          <p:nvPr/>
        </p:nvSpPr>
        <p:spPr>
          <a:xfrm>
            <a:off x="228600" y="1295400"/>
            <a:ext cx="8839200" cy="4585871"/>
          </a:xfrm>
          <a:prstGeom prst="rect">
            <a:avLst/>
          </a:prstGeom>
        </p:spPr>
        <p:txBody>
          <a:bodyPr wrap="square">
            <a:spAutoFit/>
          </a:bodyPr>
          <a:lstStyle/>
          <a:p>
            <a:pPr marL="285750" lvl="0" indent="-285750">
              <a:buFont typeface="Wingdings" panose="05000000000000000000" pitchFamily="2" charset="2"/>
              <a:buChar char="§"/>
            </a:pPr>
            <a:endParaRPr lang="ru-RU" sz="2000" smtClean="0">
              <a:latin typeface="Palatino Linotype" pitchFamily="18" charset="0"/>
            </a:endParaRPr>
          </a:p>
          <a:p>
            <a:pPr marL="285750" lvl="0" indent="-285750">
              <a:buFont typeface="Wingdings" panose="05000000000000000000" pitchFamily="2" charset="2"/>
              <a:buChar char="§"/>
            </a:pPr>
            <a:r>
              <a:rPr lang="ru-RU" sz="2000" smtClean="0">
                <a:latin typeface="Palatino Linotype" pitchFamily="18" charset="0"/>
              </a:rPr>
              <a:t>Бенигни тумори врата:</a:t>
            </a:r>
          </a:p>
          <a:p>
            <a:pPr marL="285750" lvl="0" indent="-285750">
              <a:buFont typeface="Wingdings" panose="05000000000000000000" pitchFamily="2" charset="2"/>
              <a:buChar char="§"/>
            </a:pPr>
            <a:endParaRPr lang="ru-RU" sz="800">
              <a:latin typeface="Palatino Linotype" pitchFamily="18" charset="0"/>
            </a:endParaRPr>
          </a:p>
          <a:p>
            <a:pPr marL="800100" lvl="1" indent="-342900">
              <a:buFont typeface="Arial" panose="020B0604020202020204" pitchFamily="34" charset="0"/>
              <a:buChar char="•"/>
            </a:pPr>
            <a:r>
              <a:rPr lang="ru-RU" sz="2000" smtClean="0">
                <a:latin typeface="Palatino Linotype" pitchFamily="18" charset="0"/>
              </a:rPr>
              <a:t>Параганглиоми </a:t>
            </a:r>
          </a:p>
          <a:p>
            <a:pPr marL="800100" lvl="1" indent="-342900">
              <a:buFont typeface="Arial" panose="020B0604020202020204" pitchFamily="34" charset="0"/>
              <a:buChar char="•"/>
            </a:pPr>
            <a:endParaRPr lang="ru-RU" sz="800" smtClean="0">
              <a:latin typeface="Palatino Linotype" pitchFamily="18" charset="0"/>
            </a:endParaRPr>
          </a:p>
          <a:p>
            <a:pPr marL="800100" lvl="1" indent="-342900">
              <a:buFont typeface="Arial" panose="020B0604020202020204" pitchFamily="34" charset="0"/>
              <a:buChar char="•"/>
            </a:pPr>
            <a:r>
              <a:rPr lang="ru-RU" sz="2000" smtClean="0">
                <a:latin typeface="Palatino Linotype" pitchFamily="18" charset="0"/>
              </a:rPr>
              <a:t>Липоми </a:t>
            </a:r>
          </a:p>
          <a:p>
            <a:pPr marL="800100" lvl="1" indent="-342900">
              <a:buFont typeface="Arial" panose="020B0604020202020204" pitchFamily="34" charset="0"/>
              <a:buChar char="•"/>
            </a:pPr>
            <a:endParaRPr lang="ru-RU" sz="800" smtClean="0">
              <a:latin typeface="Palatino Linotype" pitchFamily="18" charset="0"/>
            </a:endParaRPr>
          </a:p>
          <a:p>
            <a:pPr marL="800100" lvl="1" indent="-342900">
              <a:buFont typeface="Arial" panose="020B0604020202020204" pitchFamily="34" charset="0"/>
              <a:buChar char="•"/>
            </a:pPr>
            <a:r>
              <a:rPr lang="ru-RU" sz="2000" smtClean="0">
                <a:latin typeface="Palatino Linotype" pitchFamily="18" charset="0"/>
              </a:rPr>
              <a:t>Шваноми </a:t>
            </a:r>
          </a:p>
          <a:p>
            <a:pPr marL="800100" lvl="1" indent="-342900">
              <a:buFont typeface="Arial" panose="020B0604020202020204" pitchFamily="34" charset="0"/>
              <a:buChar char="•"/>
            </a:pPr>
            <a:endParaRPr lang="ru-RU" sz="800" smtClean="0">
              <a:latin typeface="Palatino Linotype" pitchFamily="18" charset="0"/>
            </a:endParaRPr>
          </a:p>
          <a:p>
            <a:pPr marL="285750" lvl="0" indent="-285750">
              <a:buFont typeface="Wingdings" panose="05000000000000000000" pitchFamily="2" charset="2"/>
              <a:buChar char="§"/>
            </a:pPr>
            <a:r>
              <a:rPr lang="ru-RU" sz="2000" smtClean="0">
                <a:solidFill>
                  <a:prstClr val="black"/>
                </a:solidFill>
                <a:latin typeface="Palatino Linotype" pitchFamily="18" charset="0"/>
              </a:rPr>
              <a:t>Малигни тумори врата:</a:t>
            </a:r>
          </a:p>
          <a:p>
            <a:pPr marL="285750" lvl="0" indent="-285750">
              <a:buFont typeface="Wingdings" panose="05000000000000000000" pitchFamily="2" charset="2"/>
              <a:buChar char="§"/>
            </a:pPr>
            <a:endParaRPr lang="ru-RU" sz="800" smtClean="0">
              <a:solidFill>
                <a:prstClr val="black"/>
              </a:solidFill>
              <a:latin typeface="Palatino Linotype" pitchFamily="18" charset="0"/>
            </a:endParaRPr>
          </a:p>
          <a:p>
            <a:pPr marL="800100" lvl="1" indent="-342900">
              <a:buFont typeface="Arial" panose="020B0604020202020204" pitchFamily="34" charset="0"/>
              <a:buChar char="•"/>
            </a:pPr>
            <a:r>
              <a:rPr lang="ru-RU" sz="2000" smtClean="0">
                <a:solidFill>
                  <a:prstClr val="black"/>
                </a:solidFill>
                <a:latin typeface="Palatino Linotype" pitchFamily="18" charset="0"/>
              </a:rPr>
              <a:t>Примарне малигне лимфаденопатије врата</a:t>
            </a:r>
          </a:p>
          <a:p>
            <a:pPr marL="800100" lvl="1" indent="-342900">
              <a:buFont typeface="Arial" panose="020B0604020202020204" pitchFamily="34" charset="0"/>
              <a:buChar char="•"/>
            </a:pPr>
            <a:endParaRPr lang="ru-RU" sz="800" smtClean="0">
              <a:solidFill>
                <a:prstClr val="black"/>
              </a:solidFill>
              <a:latin typeface="Palatino Linotype" pitchFamily="18" charset="0"/>
            </a:endParaRPr>
          </a:p>
          <a:p>
            <a:pPr marL="1257300" lvl="2" indent="-342900">
              <a:buFont typeface="Arial" panose="020B0604020202020204" pitchFamily="34" charset="0"/>
              <a:buChar char="•"/>
            </a:pPr>
            <a:r>
              <a:rPr lang="sr-Latn-RS" sz="2000" smtClean="0">
                <a:solidFill>
                  <a:prstClr val="black"/>
                </a:solidFill>
                <a:latin typeface="Palatino Linotype" pitchFamily="18" charset="0"/>
              </a:rPr>
              <a:t>Hodgkin</a:t>
            </a:r>
            <a:r>
              <a:rPr lang="sr-Cyrl-RS" sz="2000" smtClean="0">
                <a:solidFill>
                  <a:prstClr val="black"/>
                </a:solidFill>
                <a:latin typeface="Palatino Linotype" pitchFamily="18" charset="0"/>
              </a:rPr>
              <a:t> лимфом</a:t>
            </a:r>
          </a:p>
          <a:p>
            <a:pPr marL="1257300" lvl="2" indent="-342900">
              <a:buFont typeface="Arial" panose="020B0604020202020204" pitchFamily="34" charset="0"/>
              <a:buChar char="•"/>
            </a:pPr>
            <a:endParaRPr lang="sr-Cyrl-RS" sz="800" smtClean="0">
              <a:solidFill>
                <a:prstClr val="black"/>
              </a:solidFill>
              <a:latin typeface="Palatino Linotype" pitchFamily="18" charset="0"/>
            </a:endParaRPr>
          </a:p>
          <a:p>
            <a:pPr marL="1257300" lvl="2" indent="-342900">
              <a:buFont typeface="Arial" panose="020B0604020202020204" pitchFamily="34" charset="0"/>
              <a:buChar char="•"/>
            </a:pPr>
            <a:r>
              <a:rPr lang="sr-Latn-RS" sz="2000" smtClean="0">
                <a:solidFill>
                  <a:prstClr val="black"/>
                </a:solidFill>
                <a:latin typeface="Palatino Linotype" pitchFamily="18" charset="0"/>
              </a:rPr>
              <a:t>Non-Hodgkin </a:t>
            </a:r>
            <a:r>
              <a:rPr lang="sr-Cyrl-RS" sz="2000" smtClean="0">
                <a:solidFill>
                  <a:prstClr val="black"/>
                </a:solidFill>
                <a:latin typeface="Palatino Linotype" pitchFamily="18" charset="0"/>
              </a:rPr>
              <a:t>лимфом</a:t>
            </a:r>
          </a:p>
          <a:p>
            <a:pPr marL="1257300" lvl="2" indent="-342900">
              <a:buFont typeface="Arial" panose="020B0604020202020204" pitchFamily="34" charset="0"/>
              <a:buChar char="•"/>
            </a:pPr>
            <a:endParaRPr lang="ru-RU" sz="800" smtClean="0">
              <a:solidFill>
                <a:prstClr val="black"/>
              </a:solidFill>
              <a:latin typeface="Palatino Linotype" pitchFamily="18" charset="0"/>
            </a:endParaRPr>
          </a:p>
          <a:p>
            <a:pPr marL="800100" lvl="1" indent="-342900">
              <a:buFont typeface="Arial" panose="020B0604020202020204" pitchFamily="34" charset="0"/>
              <a:buChar char="•"/>
            </a:pPr>
            <a:r>
              <a:rPr lang="ru-RU" sz="2000" smtClean="0">
                <a:solidFill>
                  <a:prstClr val="black"/>
                </a:solidFill>
                <a:latin typeface="Palatino Linotype" pitchFamily="18" charset="0"/>
              </a:rPr>
              <a:t>Секундарне малигне лимфаденопатије врата</a:t>
            </a:r>
          </a:p>
          <a:p>
            <a:pPr marL="742950" lvl="1" indent="-285750">
              <a:buFont typeface="Wingdings" panose="05000000000000000000" pitchFamily="2" charset="2"/>
              <a:buChar char="§"/>
            </a:pPr>
            <a:endParaRPr lang="ru-RU" sz="2000">
              <a:solidFill>
                <a:prstClr val="black"/>
              </a:solidFill>
              <a:latin typeface="Palatino Linotype" pitchFamily="18" charset="0"/>
            </a:endParaRPr>
          </a:p>
          <a:p>
            <a:pPr marL="800100" lvl="1" indent="-342900">
              <a:buFont typeface="Arial" panose="020B0604020202020204" pitchFamily="34" charset="0"/>
              <a:buChar char="•"/>
            </a:pPr>
            <a:endParaRPr lang="ru-RU" sz="800" smtClean="0">
              <a:latin typeface="Palatino Linotype" pitchFamily="18" charset="0"/>
            </a:endParaRPr>
          </a:p>
        </p:txBody>
      </p:sp>
    </p:spTree>
    <p:extLst>
      <p:ext uri="{BB962C8B-B14F-4D97-AF65-F5344CB8AC3E}">
        <p14:creationId xmlns:p14="http://schemas.microsoft.com/office/powerpoint/2010/main" val="163909725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0" y="76200"/>
            <a:ext cx="9144000" cy="838200"/>
          </a:xfrm>
          <a:prstGeom prst="rect">
            <a:avLst/>
          </a:prstGeom>
          <a:noFill/>
          <a:ln>
            <a:noFill/>
            <a:headEnd/>
            <a:tailEnd/>
          </a:ln>
          <a:effectLst>
            <a:innerShdw blurRad="1270000">
              <a:prstClr val="black"/>
            </a:innerShdw>
          </a:effectLst>
        </p:spPr>
        <p:style>
          <a:lnRef idx="1">
            <a:schemeClr val="accent5"/>
          </a:lnRef>
          <a:fillRef idx="3">
            <a:schemeClr val="accent5"/>
          </a:fillRef>
          <a:effectRef idx="2">
            <a:schemeClr val="accent5"/>
          </a:effectRef>
          <a:fontRef idx="minor">
            <a:schemeClr val="lt1"/>
          </a:fontRef>
        </p:style>
        <p:txBody>
          <a:bodyPr anchor="ctr"/>
          <a:lstStyle/>
          <a:p>
            <a:pPr lvl="0" algn="ctr">
              <a:spcBef>
                <a:spcPct val="0"/>
              </a:spcBef>
              <a:defRPr/>
            </a:pPr>
            <a:r>
              <a:rPr lang="en-US" sz="3500" b="1">
                <a:solidFill>
                  <a:prstClr val="black"/>
                </a:solidFill>
                <a:latin typeface="Palatino Linotype" pitchFamily="18" charset="0"/>
              </a:rPr>
              <a:t>Papillitis</a:t>
            </a:r>
          </a:p>
        </p:txBody>
      </p:sp>
      <p:sp>
        <p:nvSpPr>
          <p:cNvPr id="3" name="Rectangle 2"/>
          <p:cNvSpPr/>
          <p:nvPr/>
        </p:nvSpPr>
        <p:spPr>
          <a:xfrm>
            <a:off x="228600" y="1143000"/>
            <a:ext cx="8839200" cy="3847207"/>
          </a:xfrm>
          <a:prstGeom prst="rect">
            <a:avLst/>
          </a:prstGeom>
        </p:spPr>
        <p:txBody>
          <a:bodyPr wrap="square">
            <a:spAutoFit/>
          </a:bodyPr>
          <a:lstStyle/>
          <a:p>
            <a:pPr marL="285750" lvl="0" indent="-285750">
              <a:buFont typeface="Wingdings" panose="05000000000000000000" pitchFamily="2" charset="2"/>
              <a:buChar char="§"/>
            </a:pPr>
            <a:endParaRPr lang="ru-RU" sz="800" smtClean="0">
              <a:latin typeface="Palatino Linotype" pitchFamily="18" charset="0"/>
            </a:endParaRPr>
          </a:p>
          <a:p>
            <a:pPr marL="285750" lvl="0" indent="-285750">
              <a:buFont typeface="Wingdings" panose="05000000000000000000" pitchFamily="2" charset="2"/>
              <a:buChar char="§"/>
            </a:pPr>
            <a:endParaRPr lang="ru-RU" sz="800">
              <a:latin typeface="Palatino Linotype" pitchFamily="18" charset="0"/>
            </a:endParaRPr>
          </a:p>
          <a:p>
            <a:pPr marL="285750" lvl="0" indent="-285750">
              <a:buFont typeface="Wingdings" panose="05000000000000000000" pitchFamily="2" charset="2"/>
              <a:buChar char="§"/>
            </a:pPr>
            <a:endParaRPr lang="ru-RU" sz="800">
              <a:latin typeface="Palatino Linotype" pitchFamily="18" charset="0"/>
            </a:endParaRPr>
          </a:p>
          <a:p>
            <a:pPr marL="285750" lvl="0" indent="-285750">
              <a:buFont typeface="Wingdings" panose="05000000000000000000" pitchFamily="2" charset="2"/>
              <a:buChar char="§"/>
            </a:pPr>
            <a:endParaRPr lang="sr-Latn-RS" sz="2000" smtClean="0">
              <a:latin typeface="Palatino Linotype" pitchFamily="18" charset="0"/>
            </a:endParaRPr>
          </a:p>
          <a:p>
            <a:pPr marL="285750" lvl="0" indent="-285750">
              <a:buFont typeface="Wingdings" panose="05000000000000000000" pitchFamily="2" charset="2"/>
              <a:buChar char="§"/>
            </a:pPr>
            <a:r>
              <a:rPr lang="sr-Cyrl-RS" sz="2000" b="1" smtClean="0">
                <a:latin typeface="Palatino Linotype" pitchFamily="18" charset="0"/>
              </a:rPr>
              <a:t>Етиологија:</a:t>
            </a:r>
            <a:r>
              <a:rPr lang="sr-Cyrl-RS" sz="2000" smtClean="0">
                <a:latin typeface="Palatino Linotype" pitchFamily="18" charset="0"/>
              </a:rPr>
              <a:t> п</a:t>
            </a:r>
            <a:r>
              <a:rPr lang="ru-RU" sz="2000" smtClean="0">
                <a:latin typeface="Palatino Linotype" pitchFamily="18" charset="0"/>
              </a:rPr>
              <a:t>оследица </a:t>
            </a:r>
            <a:r>
              <a:rPr lang="ru-RU" sz="2000">
                <a:latin typeface="Palatino Linotype" pitchFamily="18" charset="0"/>
              </a:rPr>
              <a:t>је неадекватне протезе или болесних </a:t>
            </a:r>
            <a:r>
              <a:rPr lang="ru-RU" sz="2000" smtClean="0">
                <a:latin typeface="Palatino Linotype" pitchFamily="18" charset="0"/>
              </a:rPr>
              <a:t>зуба</a:t>
            </a:r>
            <a:r>
              <a:rPr lang="sr-Latn-RS" sz="2000" smtClean="0">
                <a:latin typeface="Palatino Linotype" pitchFamily="18" charset="0"/>
              </a:rPr>
              <a:t>.</a:t>
            </a:r>
          </a:p>
          <a:p>
            <a:pPr marL="285750" lvl="0" indent="-285750">
              <a:buFont typeface="Wingdings" panose="05000000000000000000" pitchFamily="2" charset="2"/>
              <a:buChar char="§"/>
            </a:pPr>
            <a:endParaRPr lang="ru-RU" sz="2000">
              <a:latin typeface="Palatino Linotype" pitchFamily="18" charset="0"/>
            </a:endParaRPr>
          </a:p>
          <a:p>
            <a:pPr marL="285750" lvl="0" indent="-285750">
              <a:buFont typeface="Wingdings" panose="05000000000000000000" pitchFamily="2" charset="2"/>
              <a:buChar char="§"/>
            </a:pPr>
            <a:r>
              <a:rPr lang="ru-RU" sz="2000">
                <a:latin typeface="Palatino Linotype" pitchFamily="18" charset="0"/>
              </a:rPr>
              <a:t>Хиперпластично обољење листастих </a:t>
            </a:r>
            <a:r>
              <a:rPr lang="ru-RU" sz="2000" smtClean="0">
                <a:latin typeface="Palatino Linotype" pitchFamily="18" charset="0"/>
              </a:rPr>
              <a:t>папила</a:t>
            </a:r>
            <a:r>
              <a:rPr lang="sr-Latn-RS" sz="2000" smtClean="0">
                <a:latin typeface="Palatino Linotype" pitchFamily="18" charset="0"/>
              </a:rPr>
              <a:t>.</a:t>
            </a:r>
          </a:p>
          <a:p>
            <a:pPr marL="285750" lvl="0" indent="-285750">
              <a:buFont typeface="Wingdings" panose="05000000000000000000" pitchFamily="2" charset="2"/>
              <a:buChar char="§"/>
            </a:pPr>
            <a:endParaRPr lang="ru-RU" sz="2000">
              <a:latin typeface="Palatino Linotype" pitchFamily="18" charset="0"/>
            </a:endParaRPr>
          </a:p>
          <a:p>
            <a:pPr marL="285750" lvl="0" indent="-285750">
              <a:buFont typeface="Wingdings" panose="05000000000000000000" pitchFamily="2" charset="2"/>
              <a:buChar char="§"/>
            </a:pPr>
            <a:r>
              <a:rPr lang="ru-RU" sz="2000">
                <a:latin typeface="Palatino Linotype" pitchFamily="18" charset="0"/>
              </a:rPr>
              <a:t>Најчешће се манифестује на ивицама </a:t>
            </a:r>
            <a:r>
              <a:rPr lang="ru-RU" sz="2000" smtClean="0">
                <a:latin typeface="Palatino Linotype" pitchFamily="18" charset="0"/>
              </a:rPr>
              <a:t>језика</a:t>
            </a:r>
            <a:r>
              <a:rPr lang="sr-Latn-RS" sz="2000" smtClean="0">
                <a:latin typeface="Palatino Linotype" pitchFamily="18" charset="0"/>
              </a:rPr>
              <a:t>.</a:t>
            </a:r>
          </a:p>
          <a:p>
            <a:pPr marL="285750" lvl="0" indent="-285750">
              <a:buFont typeface="Wingdings" panose="05000000000000000000" pitchFamily="2" charset="2"/>
              <a:buChar char="§"/>
            </a:pPr>
            <a:endParaRPr lang="ru-RU" sz="2000">
              <a:latin typeface="Palatino Linotype" pitchFamily="18" charset="0"/>
            </a:endParaRPr>
          </a:p>
          <a:p>
            <a:pPr marL="285750" lvl="0" indent="-285750">
              <a:buFont typeface="Wingdings" panose="05000000000000000000" pitchFamily="2" charset="2"/>
              <a:buChar char="§"/>
            </a:pPr>
            <a:r>
              <a:rPr lang="ru-RU" sz="2000" b="1" smtClean="0">
                <a:latin typeface="Palatino Linotype" pitchFamily="18" charset="0"/>
              </a:rPr>
              <a:t>Клиничка слика: </a:t>
            </a:r>
            <a:r>
              <a:rPr lang="ru-RU" sz="2000" smtClean="0">
                <a:latin typeface="Palatino Linotype" pitchFamily="18" charset="0"/>
              </a:rPr>
              <a:t>Изгледају </a:t>
            </a:r>
            <a:r>
              <a:rPr lang="ru-RU" sz="2000">
                <a:latin typeface="Palatino Linotype" pitchFamily="18" charset="0"/>
              </a:rPr>
              <a:t>као брадавице тамно-црвене боје које проминирају изнад површине, са улцерацијама које су </a:t>
            </a:r>
            <a:r>
              <a:rPr lang="ru-RU" sz="2000" smtClean="0">
                <a:latin typeface="Palatino Linotype" pitchFamily="18" charset="0"/>
              </a:rPr>
              <a:t>болне</a:t>
            </a:r>
            <a:r>
              <a:rPr lang="sr-Latn-RS" sz="2000" smtClean="0">
                <a:latin typeface="Palatino Linotype" pitchFamily="18" charset="0"/>
              </a:rPr>
              <a:t>.</a:t>
            </a:r>
          </a:p>
          <a:p>
            <a:pPr marL="285750" lvl="0" indent="-285750">
              <a:buFont typeface="Wingdings" panose="05000000000000000000" pitchFamily="2" charset="2"/>
              <a:buChar char="§"/>
            </a:pPr>
            <a:endParaRPr lang="ru-RU" sz="2000">
              <a:latin typeface="Palatino Linotype" pitchFamily="18" charset="0"/>
            </a:endParaRPr>
          </a:p>
          <a:p>
            <a:pPr marL="285750" lvl="0" indent="-285750">
              <a:buFont typeface="Wingdings" panose="05000000000000000000" pitchFamily="2" charset="2"/>
              <a:buChar char="§"/>
            </a:pPr>
            <a:r>
              <a:rPr lang="ru-RU" sz="2000" b="1" smtClean="0">
                <a:latin typeface="Palatino Linotype" pitchFamily="18" charset="0"/>
              </a:rPr>
              <a:t>Терапија:</a:t>
            </a:r>
            <a:r>
              <a:rPr lang="ru-RU" sz="2000" smtClean="0">
                <a:latin typeface="Palatino Linotype" pitchFamily="18" charset="0"/>
              </a:rPr>
              <a:t> каузална </a:t>
            </a:r>
            <a:r>
              <a:rPr lang="ru-RU" sz="2000">
                <a:latin typeface="Palatino Linotype" pitchFamily="18" charset="0"/>
              </a:rPr>
              <a:t>уз туширање промена на </a:t>
            </a:r>
            <a:r>
              <a:rPr lang="ru-RU" sz="2000" smtClean="0">
                <a:latin typeface="Palatino Linotype" pitchFamily="18" charset="0"/>
              </a:rPr>
              <a:t>језику</a:t>
            </a:r>
            <a:r>
              <a:rPr lang="sr-Latn-RS" sz="2000" smtClean="0">
                <a:latin typeface="Palatino Linotype" pitchFamily="18" charset="0"/>
              </a:rPr>
              <a:t>.</a:t>
            </a:r>
            <a:endParaRPr lang="ru-RU" sz="2000">
              <a:latin typeface="Palatino Linotype" pitchFamily="18" charset="0"/>
            </a:endParaRPr>
          </a:p>
        </p:txBody>
      </p:sp>
    </p:spTree>
    <p:extLst>
      <p:ext uri="{BB962C8B-B14F-4D97-AF65-F5344CB8AC3E}">
        <p14:creationId xmlns:p14="http://schemas.microsoft.com/office/powerpoint/2010/main" val="2847070056"/>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0" y="76200"/>
            <a:ext cx="9144000" cy="838200"/>
          </a:xfrm>
          <a:prstGeom prst="rect">
            <a:avLst/>
          </a:prstGeom>
          <a:noFill/>
          <a:ln>
            <a:noFill/>
            <a:headEnd/>
            <a:tailEnd/>
          </a:ln>
          <a:effectLst>
            <a:innerShdw blurRad="1270000">
              <a:prstClr val="black"/>
            </a:innerShdw>
          </a:effectLst>
        </p:spPr>
        <p:style>
          <a:lnRef idx="1">
            <a:schemeClr val="accent5"/>
          </a:lnRef>
          <a:fillRef idx="3">
            <a:schemeClr val="accent5"/>
          </a:fillRef>
          <a:effectRef idx="2">
            <a:schemeClr val="accent5"/>
          </a:effectRef>
          <a:fontRef idx="minor">
            <a:schemeClr val="lt1"/>
          </a:fontRef>
        </p:style>
        <p:txBody>
          <a:bodyPr anchor="ctr"/>
          <a:lstStyle/>
          <a:p>
            <a:pPr lvl="0" algn="ctr">
              <a:spcBef>
                <a:spcPct val="0"/>
              </a:spcBef>
              <a:defRPr/>
            </a:pPr>
            <a:r>
              <a:rPr lang="en-US" sz="3500" b="1">
                <a:solidFill>
                  <a:prstClr val="black"/>
                </a:solidFill>
                <a:latin typeface="Palatino Linotype" pitchFamily="18" charset="0"/>
              </a:rPr>
              <a:t>Lingua nigra</a:t>
            </a:r>
          </a:p>
        </p:txBody>
      </p:sp>
      <p:sp>
        <p:nvSpPr>
          <p:cNvPr id="3" name="Rectangle 2"/>
          <p:cNvSpPr/>
          <p:nvPr/>
        </p:nvSpPr>
        <p:spPr>
          <a:xfrm>
            <a:off x="228600" y="1143000"/>
            <a:ext cx="8839200" cy="5016758"/>
          </a:xfrm>
          <a:prstGeom prst="rect">
            <a:avLst/>
          </a:prstGeom>
        </p:spPr>
        <p:txBody>
          <a:bodyPr wrap="square">
            <a:spAutoFit/>
          </a:bodyPr>
          <a:lstStyle/>
          <a:p>
            <a:pPr marL="285750" lvl="0" indent="-285750">
              <a:buFont typeface="Wingdings" panose="05000000000000000000" pitchFamily="2" charset="2"/>
              <a:buChar char="§"/>
            </a:pPr>
            <a:endParaRPr lang="ru-RU" sz="800" smtClean="0">
              <a:latin typeface="Palatino Linotype" pitchFamily="18" charset="0"/>
            </a:endParaRPr>
          </a:p>
          <a:p>
            <a:pPr marL="285750" lvl="0" indent="-285750">
              <a:buFont typeface="Wingdings" panose="05000000000000000000" pitchFamily="2" charset="2"/>
              <a:buChar char="§"/>
            </a:pPr>
            <a:endParaRPr lang="ru-RU" sz="800">
              <a:latin typeface="Palatino Linotype" pitchFamily="18" charset="0"/>
            </a:endParaRPr>
          </a:p>
          <a:p>
            <a:pPr marL="285750" lvl="0" indent="-285750">
              <a:buFont typeface="Wingdings" panose="05000000000000000000" pitchFamily="2" charset="2"/>
              <a:buChar char="§"/>
            </a:pPr>
            <a:endParaRPr lang="ru-RU" sz="800">
              <a:latin typeface="Palatino Linotype" pitchFamily="18" charset="0"/>
            </a:endParaRPr>
          </a:p>
          <a:p>
            <a:pPr marL="285750" lvl="0" indent="-285750">
              <a:buFont typeface="Wingdings" panose="05000000000000000000" pitchFamily="2" charset="2"/>
              <a:buChar char="§"/>
            </a:pPr>
            <a:endParaRPr lang="sr-Latn-RS" sz="2000" smtClean="0">
              <a:latin typeface="Palatino Linotype" pitchFamily="18" charset="0"/>
            </a:endParaRPr>
          </a:p>
          <a:p>
            <a:pPr marL="285750" lvl="0" indent="-285750">
              <a:buFont typeface="Wingdings" panose="05000000000000000000" pitchFamily="2" charset="2"/>
              <a:buChar char="§"/>
            </a:pPr>
            <a:r>
              <a:rPr lang="sr-Cyrl-RS" sz="2000" b="1" smtClean="0">
                <a:latin typeface="Palatino Linotype" pitchFamily="18" charset="0"/>
              </a:rPr>
              <a:t>Етиологија:</a:t>
            </a:r>
            <a:r>
              <a:rPr lang="sr-Cyrl-RS" sz="2000">
                <a:latin typeface="Palatino Linotype" pitchFamily="18" charset="0"/>
              </a:rPr>
              <a:t> </a:t>
            </a:r>
            <a:r>
              <a:rPr lang="sr-Cyrl-RS" sz="2000" smtClean="0">
                <a:latin typeface="Palatino Linotype" pitchFamily="18" charset="0"/>
              </a:rPr>
              <a:t>непозната.</a:t>
            </a:r>
            <a:endParaRPr lang="sr-Cyrl-RS" sz="2000">
              <a:latin typeface="Palatino Linotype" pitchFamily="18" charset="0"/>
            </a:endParaRPr>
          </a:p>
          <a:p>
            <a:pPr marL="285750" lvl="0" indent="-285750">
              <a:buFont typeface="Wingdings" panose="05000000000000000000" pitchFamily="2" charset="2"/>
              <a:buChar char="§"/>
            </a:pPr>
            <a:endParaRPr lang="ru-RU" sz="2000">
              <a:latin typeface="Palatino Linotype" pitchFamily="18" charset="0"/>
            </a:endParaRPr>
          </a:p>
          <a:p>
            <a:pPr marL="285750" lvl="0" indent="-285750">
              <a:buFont typeface="Wingdings" panose="05000000000000000000" pitchFamily="2" charset="2"/>
              <a:buChar char="§"/>
            </a:pPr>
            <a:r>
              <a:rPr lang="ru-RU" sz="2000">
                <a:latin typeface="Palatino Linotype" pitchFamily="18" charset="0"/>
              </a:rPr>
              <a:t>Представља хипертрофију филиформних </a:t>
            </a:r>
            <a:r>
              <a:rPr lang="ru-RU" sz="2000" smtClean="0">
                <a:latin typeface="Palatino Linotype" pitchFamily="18" charset="0"/>
              </a:rPr>
              <a:t>папила.</a:t>
            </a:r>
          </a:p>
          <a:p>
            <a:pPr marL="285750" lvl="0" indent="-285750">
              <a:buFont typeface="Wingdings" panose="05000000000000000000" pitchFamily="2" charset="2"/>
              <a:buChar char="§"/>
            </a:pPr>
            <a:endParaRPr lang="ru-RU" sz="2000">
              <a:latin typeface="Palatino Linotype" pitchFamily="18" charset="0"/>
            </a:endParaRPr>
          </a:p>
          <a:p>
            <a:pPr marL="285750" lvl="0" indent="-285750">
              <a:buFont typeface="Wingdings" panose="05000000000000000000" pitchFamily="2" charset="2"/>
              <a:buChar char="§"/>
            </a:pPr>
            <a:r>
              <a:rPr lang="ru-RU" sz="2000">
                <a:latin typeface="Palatino Linotype" pitchFamily="18" charset="0"/>
              </a:rPr>
              <a:t>Манифестује се у две форме</a:t>
            </a:r>
            <a:r>
              <a:rPr lang="ru-RU" sz="2000" smtClean="0">
                <a:latin typeface="Palatino Linotype" pitchFamily="18" charset="0"/>
              </a:rPr>
              <a:t>:</a:t>
            </a:r>
          </a:p>
          <a:p>
            <a:pPr marL="285750" lvl="0" indent="-285750">
              <a:buFont typeface="Wingdings" panose="05000000000000000000" pitchFamily="2" charset="2"/>
              <a:buChar char="§"/>
            </a:pPr>
            <a:endParaRPr lang="ru-RU" sz="800">
              <a:latin typeface="Palatino Linotype" pitchFamily="18" charset="0"/>
            </a:endParaRPr>
          </a:p>
          <a:p>
            <a:pPr marL="742950" lvl="1" indent="-285750">
              <a:buFont typeface="Wingdings" panose="05000000000000000000" pitchFamily="2" charset="2"/>
              <a:buChar char="§"/>
            </a:pPr>
            <a:r>
              <a:rPr lang="ru-RU" sz="2000" smtClean="0">
                <a:latin typeface="Palatino Linotype" pitchFamily="18" charset="0"/>
              </a:rPr>
              <a:t>Дифузно</a:t>
            </a:r>
          </a:p>
          <a:p>
            <a:pPr marL="742950" lvl="1" indent="-285750">
              <a:buFont typeface="Wingdings" panose="05000000000000000000" pitchFamily="2" charset="2"/>
              <a:buChar char="§"/>
            </a:pPr>
            <a:endParaRPr lang="ru-RU" sz="800">
              <a:latin typeface="Palatino Linotype" pitchFamily="18" charset="0"/>
            </a:endParaRPr>
          </a:p>
          <a:p>
            <a:pPr marL="742950" lvl="1" indent="-285750">
              <a:buFont typeface="Wingdings" panose="05000000000000000000" pitchFamily="2" charset="2"/>
              <a:buChar char="§"/>
            </a:pPr>
            <a:r>
              <a:rPr lang="ru-RU" sz="2000" smtClean="0">
                <a:latin typeface="Palatino Linotype" pitchFamily="18" charset="0"/>
              </a:rPr>
              <a:t>Изоловано</a:t>
            </a:r>
          </a:p>
          <a:p>
            <a:pPr marL="742950" lvl="1" indent="-285750">
              <a:buFont typeface="Wingdings" panose="05000000000000000000" pitchFamily="2" charset="2"/>
              <a:buChar char="§"/>
            </a:pPr>
            <a:endParaRPr lang="ru-RU" sz="2000">
              <a:latin typeface="Palatino Linotype" pitchFamily="18" charset="0"/>
            </a:endParaRPr>
          </a:p>
          <a:p>
            <a:pPr marL="285750" lvl="0" indent="-285750">
              <a:buFont typeface="Wingdings" panose="05000000000000000000" pitchFamily="2" charset="2"/>
              <a:buChar char="§"/>
            </a:pPr>
            <a:r>
              <a:rPr lang="ru-RU" sz="2000">
                <a:latin typeface="Palatino Linotype" pitchFamily="18" charset="0"/>
              </a:rPr>
              <a:t>Папиле су црне боје и најчешће захватају горњу површину </a:t>
            </a:r>
            <a:r>
              <a:rPr lang="ru-RU" sz="2000" smtClean="0">
                <a:latin typeface="Palatino Linotype" pitchFamily="18" charset="0"/>
              </a:rPr>
              <a:t>језика.</a:t>
            </a:r>
            <a:endParaRPr lang="ru-RU" sz="2000">
              <a:latin typeface="Palatino Linotype" pitchFamily="18" charset="0"/>
            </a:endParaRPr>
          </a:p>
          <a:p>
            <a:pPr lvl="0"/>
            <a:endParaRPr lang="ru-RU" sz="2000">
              <a:latin typeface="Palatino Linotype" pitchFamily="18" charset="0"/>
            </a:endParaRPr>
          </a:p>
          <a:p>
            <a:pPr marL="285750" lvl="0" indent="-285750">
              <a:buFont typeface="Wingdings" panose="05000000000000000000" pitchFamily="2" charset="2"/>
              <a:buChar char="§"/>
            </a:pPr>
            <a:r>
              <a:rPr lang="ru-RU" sz="2000" b="1" smtClean="0">
                <a:latin typeface="Palatino Linotype" pitchFamily="18" charset="0"/>
              </a:rPr>
              <a:t>Терапија:</a:t>
            </a:r>
            <a:r>
              <a:rPr lang="ru-RU" sz="2000">
                <a:latin typeface="Palatino Linotype" pitchFamily="18" charset="0"/>
              </a:rPr>
              <a:t> механичко одстрањење наслага, туширање са водоник-пероксидом или содом </a:t>
            </a:r>
            <a:r>
              <a:rPr lang="ru-RU" sz="2000" smtClean="0">
                <a:latin typeface="Palatino Linotype" pitchFamily="18" charset="0"/>
              </a:rPr>
              <a:t>бикарбоном.</a:t>
            </a:r>
            <a:endParaRPr lang="ru-RU" sz="2000">
              <a:latin typeface="Palatino Linotype" pitchFamily="18" charset="0"/>
            </a:endParaRPr>
          </a:p>
          <a:p>
            <a:pPr lvl="0"/>
            <a:endParaRPr lang="ru-RU" sz="2000">
              <a:latin typeface="Palatino Linotype" pitchFamily="18" charset="0"/>
            </a:endParaRPr>
          </a:p>
        </p:txBody>
      </p:sp>
    </p:spTree>
    <p:extLst>
      <p:ext uri="{BB962C8B-B14F-4D97-AF65-F5344CB8AC3E}">
        <p14:creationId xmlns:p14="http://schemas.microsoft.com/office/powerpoint/2010/main" val="832700957"/>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0" y="76200"/>
            <a:ext cx="9144000" cy="838200"/>
          </a:xfrm>
          <a:prstGeom prst="rect">
            <a:avLst/>
          </a:prstGeom>
          <a:noFill/>
          <a:ln>
            <a:noFill/>
            <a:headEnd/>
            <a:tailEnd/>
          </a:ln>
          <a:effectLst>
            <a:innerShdw blurRad="1270000">
              <a:prstClr val="black"/>
            </a:innerShdw>
          </a:effectLst>
        </p:spPr>
        <p:style>
          <a:lnRef idx="1">
            <a:schemeClr val="accent5"/>
          </a:lnRef>
          <a:fillRef idx="3">
            <a:schemeClr val="accent5"/>
          </a:fillRef>
          <a:effectRef idx="2">
            <a:schemeClr val="accent5"/>
          </a:effectRef>
          <a:fontRef idx="minor">
            <a:schemeClr val="lt1"/>
          </a:fontRef>
        </p:style>
        <p:txBody>
          <a:bodyPr anchor="ctr"/>
          <a:lstStyle/>
          <a:p>
            <a:pPr lvl="0" algn="ctr">
              <a:spcBef>
                <a:spcPct val="0"/>
              </a:spcBef>
              <a:defRPr/>
            </a:pPr>
            <a:r>
              <a:rPr lang="en-US" sz="3500" b="1">
                <a:solidFill>
                  <a:prstClr val="black"/>
                </a:solidFill>
                <a:latin typeface="Palatino Linotype" pitchFamily="18" charset="0"/>
              </a:rPr>
              <a:t>Lingua nigra</a:t>
            </a:r>
          </a:p>
        </p:txBody>
      </p:sp>
      <p:pic>
        <p:nvPicPr>
          <p:cNvPr id="4" name="Content Placeholder 4" descr="crna 1.jpg"/>
          <p:cNvPicPr>
            <a:picLocks noGrp="1" noChangeAspect="1"/>
          </p:cNvPicPr>
          <p:nvPr>
            <p:ph sz="quarter" idx="1"/>
          </p:nvPr>
        </p:nvPicPr>
        <p:blipFill>
          <a:blip r:embed="rId2"/>
          <a:stretch>
            <a:fillRect/>
          </a:stretch>
        </p:blipFill>
        <p:spPr>
          <a:xfrm>
            <a:off x="990600" y="1600200"/>
            <a:ext cx="3786214" cy="3786214"/>
          </a:xfrm>
          <a:ln>
            <a:solidFill>
              <a:schemeClr val="accent1"/>
            </a:solidFill>
          </a:ln>
        </p:spPr>
      </p:pic>
      <p:pic>
        <p:nvPicPr>
          <p:cNvPr id="5" name="Content Placeholder 5" descr="Linva nigra.jpg"/>
          <p:cNvPicPr>
            <a:picLocks noChangeAspect="1"/>
          </p:cNvPicPr>
          <p:nvPr/>
        </p:nvPicPr>
        <p:blipFill>
          <a:blip r:embed="rId3"/>
          <a:stretch>
            <a:fillRect/>
          </a:stretch>
        </p:blipFill>
        <p:spPr>
          <a:xfrm>
            <a:off x="5276880" y="1600200"/>
            <a:ext cx="2857520" cy="3810026"/>
          </a:xfrm>
          <a:prstGeom prst="rect">
            <a:avLst/>
          </a:prstGeom>
          <a:ln>
            <a:solidFill>
              <a:schemeClr val="accent1"/>
            </a:solidFill>
          </a:ln>
        </p:spPr>
      </p:pic>
    </p:spTree>
    <p:extLst>
      <p:ext uri="{BB962C8B-B14F-4D97-AF65-F5344CB8AC3E}">
        <p14:creationId xmlns:p14="http://schemas.microsoft.com/office/powerpoint/2010/main" val="145429088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0" y="76200"/>
            <a:ext cx="9144000" cy="838200"/>
          </a:xfrm>
          <a:prstGeom prst="rect">
            <a:avLst/>
          </a:prstGeom>
          <a:noFill/>
          <a:ln>
            <a:noFill/>
            <a:headEnd/>
            <a:tailEnd/>
          </a:ln>
          <a:effectLst>
            <a:innerShdw blurRad="1270000">
              <a:prstClr val="black"/>
            </a:innerShdw>
          </a:effectLst>
        </p:spPr>
        <p:style>
          <a:lnRef idx="1">
            <a:schemeClr val="accent5"/>
          </a:lnRef>
          <a:fillRef idx="3">
            <a:schemeClr val="accent5"/>
          </a:fillRef>
          <a:effectRef idx="2">
            <a:schemeClr val="accent5"/>
          </a:effectRef>
          <a:fontRef idx="minor">
            <a:schemeClr val="lt1"/>
          </a:fontRef>
        </p:style>
        <p:txBody>
          <a:bodyPr anchor="ctr"/>
          <a:lstStyle/>
          <a:p>
            <a:pPr lvl="0" algn="ctr">
              <a:spcBef>
                <a:spcPct val="0"/>
              </a:spcBef>
              <a:defRPr/>
            </a:pPr>
            <a:r>
              <a:rPr lang="en-US" sz="3500" b="1">
                <a:solidFill>
                  <a:prstClr val="black"/>
                </a:solidFill>
                <a:latin typeface="Palatino Linotype" pitchFamily="18" charset="0"/>
              </a:rPr>
              <a:t>Glossitis Hunteri</a:t>
            </a:r>
          </a:p>
        </p:txBody>
      </p:sp>
      <p:sp>
        <p:nvSpPr>
          <p:cNvPr id="3" name="Rectangle 2"/>
          <p:cNvSpPr/>
          <p:nvPr/>
        </p:nvSpPr>
        <p:spPr>
          <a:xfrm>
            <a:off x="228600" y="1143000"/>
            <a:ext cx="8839200" cy="3539430"/>
          </a:xfrm>
          <a:prstGeom prst="rect">
            <a:avLst/>
          </a:prstGeom>
        </p:spPr>
        <p:txBody>
          <a:bodyPr wrap="square">
            <a:spAutoFit/>
          </a:bodyPr>
          <a:lstStyle/>
          <a:p>
            <a:pPr marL="285750" lvl="0" indent="-285750">
              <a:buFont typeface="Wingdings" panose="05000000000000000000" pitchFamily="2" charset="2"/>
              <a:buChar char="§"/>
            </a:pPr>
            <a:endParaRPr lang="ru-RU" sz="800" smtClean="0">
              <a:latin typeface="Palatino Linotype" pitchFamily="18" charset="0"/>
            </a:endParaRPr>
          </a:p>
          <a:p>
            <a:pPr marL="285750" lvl="0" indent="-285750">
              <a:buFont typeface="Wingdings" panose="05000000000000000000" pitchFamily="2" charset="2"/>
              <a:buChar char="§"/>
            </a:pPr>
            <a:endParaRPr lang="ru-RU" sz="800">
              <a:latin typeface="Palatino Linotype" pitchFamily="18" charset="0"/>
            </a:endParaRPr>
          </a:p>
          <a:p>
            <a:pPr marL="285750" lvl="0" indent="-285750">
              <a:buFont typeface="Wingdings" panose="05000000000000000000" pitchFamily="2" charset="2"/>
              <a:buChar char="§"/>
            </a:pPr>
            <a:endParaRPr lang="ru-RU" sz="800">
              <a:latin typeface="Palatino Linotype" pitchFamily="18" charset="0"/>
            </a:endParaRPr>
          </a:p>
          <a:p>
            <a:pPr marL="285750" lvl="0" indent="-285750">
              <a:buFont typeface="Wingdings" panose="05000000000000000000" pitchFamily="2" charset="2"/>
              <a:buChar char="§"/>
            </a:pPr>
            <a:endParaRPr lang="ru-RU" sz="2000" b="1" smtClean="0">
              <a:latin typeface="Palatino Linotype" pitchFamily="18" charset="0"/>
            </a:endParaRPr>
          </a:p>
          <a:p>
            <a:pPr marL="285750" lvl="0" indent="-285750">
              <a:buFont typeface="Wingdings" panose="05000000000000000000" pitchFamily="2" charset="2"/>
              <a:buChar char="§"/>
            </a:pPr>
            <a:r>
              <a:rPr lang="ru-RU" sz="2000" b="1" smtClean="0">
                <a:latin typeface="Palatino Linotype" pitchFamily="18" charset="0"/>
              </a:rPr>
              <a:t>Етиологија</a:t>
            </a:r>
            <a:r>
              <a:rPr lang="sr-Latn-RS" sz="2000" b="1" smtClean="0">
                <a:latin typeface="Palatino Linotype" pitchFamily="18" charset="0"/>
              </a:rPr>
              <a:t>:</a:t>
            </a:r>
            <a:r>
              <a:rPr lang="ru-RU" sz="2000">
                <a:latin typeface="Palatino Linotype" pitchFamily="18" charset="0"/>
              </a:rPr>
              <a:t> последица хиповитаминозе витамина </a:t>
            </a:r>
            <a:r>
              <a:rPr lang="ru-RU" sz="2000" smtClean="0">
                <a:latin typeface="Palatino Linotype" pitchFamily="18" charset="0"/>
              </a:rPr>
              <a:t>Б12.</a:t>
            </a:r>
            <a:endParaRPr lang="ru-RU" sz="2000">
              <a:latin typeface="Palatino Linotype" pitchFamily="18" charset="0"/>
            </a:endParaRPr>
          </a:p>
          <a:p>
            <a:pPr marL="285750" lvl="0" indent="-285750">
              <a:buFont typeface="Wingdings" panose="05000000000000000000" pitchFamily="2" charset="2"/>
              <a:buChar char="§"/>
            </a:pPr>
            <a:endParaRPr lang="sr-Cyrl-RS" sz="2000" smtClean="0">
              <a:latin typeface="Palatino Linotype" pitchFamily="18" charset="0"/>
            </a:endParaRPr>
          </a:p>
          <a:p>
            <a:pPr marL="285750" lvl="0" indent="-285750">
              <a:buFont typeface="Wingdings" panose="05000000000000000000" pitchFamily="2" charset="2"/>
              <a:buChar char="§"/>
            </a:pPr>
            <a:endParaRPr lang="sr-Latn-RS" sz="2000" smtClean="0">
              <a:latin typeface="Palatino Linotype" pitchFamily="18" charset="0"/>
            </a:endParaRPr>
          </a:p>
          <a:p>
            <a:pPr marL="285750" lvl="0" indent="-285750">
              <a:buFont typeface="Wingdings" panose="05000000000000000000" pitchFamily="2" charset="2"/>
              <a:buChar char="§"/>
            </a:pPr>
            <a:r>
              <a:rPr lang="sr-Cyrl-RS" sz="2000" b="1" smtClean="0">
                <a:latin typeface="Palatino Linotype" pitchFamily="18" charset="0"/>
              </a:rPr>
              <a:t>Клиничка слика: </a:t>
            </a:r>
            <a:r>
              <a:rPr lang="ru-RU" sz="2000" smtClean="0">
                <a:latin typeface="Palatino Linotype" pitchFamily="18" charset="0"/>
              </a:rPr>
              <a:t>манифестује </a:t>
            </a:r>
            <a:r>
              <a:rPr lang="ru-RU" sz="2000">
                <a:latin typeface="Palatino Linotype" pitchFamily="18" charset="0"/>
              </a:rPr>
              <a:t>се атрофијом слузнице врха и ивица </a:t>
            </a:r>
            <a:r>
              <a:rPr lang="ru-RU" sz="2000" smtClean="0">
                <a:latin typeface="Palatino Linotype" pitchFamily="18" charset="0"/>
              </a:rPr>
              <a:t>језика. У </a:t>
            </a:r>
            <a:r>
              <a:rPr lang="ru-RU" sz="2000">
                <a:latin typeface="Palatino Linotype" pitchFamily="18" charset="0"/>
              </a:rPr>
              <a:t>почетку промене су овалне, појединачне, касније прелазе и на остале делове усне </a:t>
            </a:r>
            <a:r>
              <a:rPr lang="ru-RU" sz="2000" smtClean="0">
                <a:latin typeface="Palatino Linotype" pitchFamily="18" charset="0"/>
              </a:rPr>
              <a:t>дупље. Промене </a:t>
            </a:r>
            <a:r>
              <a:rPr lang="ru-RU" sz="2000">
                <a:latin typeface="Palatino Linotype" pitchFamily="18" charset="0"/>
              </a:rPr>
              <a:t>су светло-црвене </a:t>
            </a:r>
            <a:r>
              <a:rPr lang="ru-RU" sz="2000" smtClean="0">
                <a:latin typeface="Palatino Linotype" pitchFamily="18" charset="0"/>
              </a:rPr>
              <a:t>боје.</a:t>
            </a:r>
            <a:endParaRPr lang="ru-RU" sz="2000">
              <a:latin typeface="Palatino Linotype" pitchFamily="18" charset="0"/>
            </a:endParaRPr>
          </a:p>
          <a:p>
            <a:pPr lvl="0"/>
            <a:endParaRPr lang="ru-RU" sz="2000" smtClean="0">
              <a:latin typeface="Palatino Linotype" pitchFamily="18" charset="0"/>
            </a:endParaRPr>
          </a:p>
          <a:p>
            <a:pPr lvl="0"/>
            <a:endParaRPr lang="ru-RU" sz="2000">
              <a:latin typeface="Palatino Linotype" pitchFamily="18" charset="0"/>
            </a:endParaRPr>
          </a:p>
          <a:p>
            <a:pPr marL="285750" lvl="0" indent="-285750">
              <a:buFont typeface="Wingdings" panose="05000000000000000000" pitchFamily="2" charset="2"/>
              <a:buChar char="§"/>
            </a:pPr>
            <a:r>
              <a:rPr lang="ru-RU" sz="2000" b="1" smtClean="0">
                <a:latin typeface="Palatino Linotype" pitchFamily="18" charset="0"/>
              </a:rPr>
              <a:t>Терапија:</a:t>
            </a:r>
            <a:r>
              <a:rPr lang="ru-RU" sz="2000">
                <a:latin typeface="Palatino Linotype" pitchFamily="18" charset="0"/>
              </a:rPr>
              <a:t> као код пернициозне </a:t>
            </a:r>
            <a:r>
              <a:rPr lang="ru-RU" sz="2000" smtClean="0">
                <a:latin typeface="Palatino Linotype" pitchFamily="18" charset="0"/>
              </a:rPr>
              <a:t>анемије.</a:t>
            </a:r>
            <a:endParaRPr lang="ru-RU" sz="2000">
              <a:latin typeface="Palatino Linotype" pitchFamily="18" charset="0"/>
            </a:endParaRPr>
          </a:p>
        </p:txBody>
      </p:sp>
    </p:spTree>
    <p:extLst>
      <p:ext uri="{BB962C8B-B14F-4D97-AF65-F5344CB8AC3E}">
        <p14:creationId xmlns:p14="http://schemas.microsoft.com/office/powerpoint/2010/main" val="82170519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0" y="76200"/>
            <a:ext cx="9144000" cy="838200"/>
          </a:xfrm>
          <a:prstGeom prst="rect">
            <a:avLst/>
          </a:prstGeom>
          <a:noFill/>
          <a:ln>
            <a:noFill/>
            <a:headEnd/>
            <a:tailEnd/>
          </a:ln>
          <a:effectLst>
            <a:innerShdw blurRad="1270000">
              <a:prstClr val="black"/>
            </a:innerShdw>
          </a:effectLst>
        </p:spPr>
        <p:style>
          <a:lnRef idx="1">
            <a:schemeClr val="accent5"/>
          </a:lnRef>
          <a:fillRef idx="3">
            <a:schemeClr val="accent5"/>
          </a:fillRef>
          <a:effectRef idx="2">
            <a:schemeClr val="accent5"/>
          </a:effectRef>
          <a:fontRef idx="minor">
            <a:schemeClr val="lt1"/>
          </a:fontRef>
        </p:style>
        <p:txBody>
          <a:bodyPr anchor="ctr"/>
          <a:lstStyle/>
          <a:p>
            <a:pPr lvl="0" algn="ctr">
              <a:spcBef>
                <a:spcPct val="0"/>
              </a:spcBef>
              <a:defRPr/>
            </a:pPr>
            <a:r>
              <a:rPr lang="en-US" sz="3500" b="1">
                <a:solidFill>
                  <a:prstClr val="black"/>
                </a:solidFill>
                <a:latin typeface="Palatino Linotype" pitchFamily="18" charset="0"/>
              </a:rPr>
              <a:t>Glossitis phlegmonosa</a:t>
            </a:r>
          </a:p>
        </p:txBody>
      </p:sp>
      <p:sp>
        <p:nvSpPr>
          <p:cNvPr id="3" name="Rectangle 2"/>
          <p:cNvSpPr/>
          <p:nvPr/>
        </p:nvSpPr>
        <p:spPr>
          <a:xfrm>
            <a:off x="228600" y="1143000"/>
            <a:ext cx="8839200" cy="4154984"/>
          </a:xfrm>
          <a:prstGeom prst="rect">
            <a:avLst/>
          </a:prstGeom>
        </p:spPr>
        <p:txBody>
          <a:bodyPr wrap="square">
            <a:spAutoFit/>
          </a:bodyPr>
          <a:lstStyle/>
          <a:p>
            <a:pPr marL="285750" lvl="0" indent="-285750">
              <a:buFont typeface="Wingdings" panose="05000000000000000000" pitchFamily="2" charset="2"/>
              <a:buChar char="§"/>
            </a:pPr>
            <a:endParaRPr lang="ru-RU" sz="800" smtClean="0">
              <a:latin typeface="Palatino Linotype" pitchFamily="18" charset="0"/>
            </a:endParaRPr>
          </a:p>
          <a:p>
            <a:pPr marL="285750" lvl="0" indent="-285750">
              <a:buFont typeface="Wingdings" panose="05000000000000000000" pitchFamily="2" charset="2"/>
              <a:buChar char="§"/>
            </a:pPr>
            <a:endParaRPr lang="ru-RU" sz="800">
              <a:latin typeface="Palatino Linotype" pitchFamily="18" charset="0"/>
            </a:endParaRPr>
          </a:p>
          <a:p>
            <a:pPr marL="285750" lvl="0" indent="-285750">
              <a:buFont typeface="Wingdings" panose="05000000000000000000" pitchFamily="2" charset="2"/>
              <a:buChar char="§"/>
            </a:pPr>
            <a:endParaRPr lang="ru-RU" sz="800">
              <a:latin typeface="Palatino Linotype" pitchFamily="18" charset="0"/>
            </a:endParaRPr>
          </a:p>
          <a:p>
            <a:pPr marL="285750" lvl="0" indent="-285750">
              <a:buFont typeface="Wingdings" panose="05000000000000000000" pitchFamily="2" charset="2"/>
              <a:buChar char="§"/>
            </a:pPr>
            <a:endParaRPr lang="ru-RU" sz="2000" b="1" smtClean="0">
              <a:latin typeface="Palatino Linotype" pitchFamily="18" charset="0"/>
            </a:endParaRPr>
          </a:p>
          <a:p>
            <a:pPr marL="285750" lvl="0" indent="-285750">
              <a:buFont typeface="Wingdings" panose="05000000000000000000" pitchFamily="2" charset="2"/>
              <a:buChar char="§"/>
            </a:pPr>
            <a:r>
              <a:rPr lang="ru-RU" sz="2000" b="1" smtClean="0">
                <a:latin typeface="Palatino Linotype" pitchFamily="18" charset="0"/>
              </a:rPr>
              <a:t>Етиологија</a:t>
            </a:r>
            <a:r>
              <a:rPr lang="sr-Latn-RS" sz="2000" b="1" smtClean="0">
                <a:latin typeface="Palatino Linotype" pitchFamily="18" charset="0"/>
              </a:rPr>
              <a:t>:</a:t>
            </a:r>
            <a:r>
              <a:rPr lang="ru-RU" sz="2000">
                <a:latin typeface="Palatino Linotype" pitchFamily="18" charset="0"/>
              </a:rPr>
              <a:t> механичка повреда код забоденог страног тела, угриза, кариозних зуба или после гнојних запаљења пљувачних </a:t>
            </a:r>
            <a:r>
              <a:rPr lang="ru-RU" sz="2000" smtClean="0">
                <a:latin typeface="Palatino Linotype" pitchFamily="18" charset="0"/>
              </a:rPr>
              <a:t>жлезда.</a:t>
            </a:r>
            <a:endParaRPr lang="ru-RU" sz="2000">
              <a:latin typeface="Palatino Linotype" pitchFamily="18" charset="0"/>
            </a:endParaRPr>
          </a:p>
          <a:p>
            <a:pPr marL="285750" lvl="0" indent="-285750">
              <a:buFont typeface="Wingdings" panose="05000000000000000000" pitchFamily="2" charset="2"/>
              <a:buChar char="§"/>
            </a:pPr>
            <a:endParaRPr lang="sr-Cyrl-RS" sz="2000" smtClean="0">
              <a:latin typeface="Palatino Linotype" pitchFamily="18" charset="0"/>
            </a:endParaRPr>
          </a:p>
          <a:p>
            <a:pPr marL="285750" lvl="0" indent="-285750">
              <a:buFont typeface="Wingdings" panose="05000000000000000000" pitchFamily="2" charset="2"/>
              <a:buChar char="§"/>
            </a:pPr>
            <a:endParaRPr lang="sr-Latn-RS" sz="2000" smtClean="0">
              <a:latin typeface="Palatino Linotype" pitchFamily="18" charset="0"/>
            </a:endParaRPr>
          </a:p>
          <a:p>
            <a:pPr marL="285750" lvl="0" indent="-285750">
              <a:buFont typeface="Wingdings" panose="05000000000000000000" pitchFamily="2" charset="2"/>
              <a:buChar char="§"/>
            </a:pPr>
            <a:r>
              <a:rPr lang="sr-Cyrl-RS" sz="2000" b="1" smtClean="0">
                <a:latin typeface="Palatino Linotype" pitchFamily="18" charset="0"/>
              </a:rPr>
              <a:t>Клиничка слика: </a:t>
            </a:r>
            <a:r>
              <a:rPr lang="ru-RU" sz="2000">
                <a:latin typeface="Palatino Linotype" pitchFamily="18" charset="0"/>
              </a:rPr>
              <a:t>фебрилност, болови при говору, отежано гутање, </a:t>
            </a:r>
            <a:r>
              <a:rPr lang="ru-RU" sz="2000" smtClean="0">
                <a:latin typeface="Palatino Linotype" pitchFamily="18" charset="0"/>
              </a:rPr>
              <a:t>хиперсаливација. У </a:t>
            </a:r>
            <a:r>
              <a:rPr lang="ru-RU" sz="2000">
                <a:latin typeface="Palatino Linotype" pitchFamily="18" charset="0"/>
              </a:rPr>
              <a:t>почетку ограничен, а касније дифузан оток језика, који је болан и црвен, са ограниченом </a:t>
            </a:r>
            <a:r>
              <a:rPr lang="ru-RU" sz="2000" smtClean="0">
                <a:latin typeface="Palatino Linotype" pitchFamily="18" charset="0"/>
              </a:rPr>
              <a:t>покретљивошћу.</a:t>
            </a:r>
            <a:endParaRPr lang="ru-RU" sz="2000">
              <a:latin typeface="Palatino Linotype" pitchFamily="18" charset="0"/>
            </a:endParaRPr>
          </a:p>
          <a:p>
            <a:pPr lvl="0"/>
            <a:endParaRPr lang="ru-RU" sz="2000" smtClean="0">
              <a:latin typeface="Palatino Linotype" pitchFamily="18" charset="0"/>
            </a:endParaRPr>
          </a:p>
          <a:p>
            <a:pPr lvl="0"/>
            <a:endParaRPr lang="ru-RU" sz="2000">
              <a:latin typeface="Palatino Linotype" pitchFamily="18" charset="0"/>
            </a:endParaRPr>
          </a:p>
          <a:p>
            <a:pPr marL="285750" lvl="0" indent="-285750">
              <a:buFont typeface="Wingdings" panose="05000000000000000000" pitchFamily="2" charset="2"/>
              <a:buChar char="§"/>
            </a:pPr>
            <a:r>
              <a:rPr lang="ru-RU" sz="2000" b="1" smtClean="0">
                <a:latin typeface="Palatino Linotype" pitchFamily="18" charset="0"/>
              </a:rPr>
              <a:t>Терапија:</a:t>
            </a:r>
            <a:r>
              <a:rPr lang="ru-RU" sz="2000">
                <a:latin typeface="Palatino Linotype" pitchFamily="18" charset="0"/>
              </a:rPr>
              <a:t> </a:t>
            </a:r>
            <a:r>
              <a:rPr lang="ru-RU" sz="2000" smtClean="0">
                <a:latin typeface="Palatino Linotype" pitchFamily="18" charset="0"/>
              </a:rPr>
              <a:t>антибиотици, у случају појаве апсцеса </a:t>
            </a:r>
            <a:r>
              <a:rPr lang="ru-RU" sz="2000">
                <a:latin typeface="Palatino Linotype" pitchFamily="18" charset="0"/>
              </a:rPr>
              <a:t>– инцизија и </a:t>
            </a:r>
            <a:r>
              <a:rPr lang="ru-RU" sz="2000" smtClean="0">
                <a:latin typeface="Palatino Linotype" pitchFamily="18" charset="0"/>
              </a:rPr>
              <a:t>дренажа.</a:t>
            </a:r>
            <a:endParaRPr lang="ru-RU" sz="2000">
              <a:latin typeface="Palatino Linotype" pitchFamily="18" charset="0"/>
            </a:endParaRPr>
          </a:p>
        </p:txBody>
      </p:sp>
    </p:spTree>
    <p:extLst>
      <p:ext uri="{BB962C8B-B14F-4D97-AF65-F5344CB8AC3E}">
        <p14:creationId xmlns:p14="http://schemas.microsoft.com/office/powerpoint/2010/main" val="1479885222"/>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0" y="76200"/>
            <a:ext cx="9144000" cy="838200"/>
          </a:xfrm>
          <a:prstGeom prst="rect">
            <a:avLst/>
          </a:prstGeom>
          <a:noFill/>
          <a:ln>
            <a:noFill/>
            <a:headEnd/>
            <a:tailEnd/>
          </a:ln>
          <a:effectLst>
            <a:innerShdw blurRad="1270000">
              <a:prstClr val="black"/>
            </a:innerShdw>
          </a:effectLst>
        </p:spPr>
        <p:style>
          <a:lnRef idx="1">
            <a:schemeClr val="accent5"/>
          </a:lnRef>
          <a:fillRef idx="3">
            <a:schemeClr val="accent5"/>
          </a:fillRef>
          <a:effectRef idx="2">
            <a:schemeClr val="accent5"/>
          </a:effectRef>
          <a:fontRef idx="minor">
            <a:schemeClr val="lt1"/>
          </a:fontRef>
        </p:style>
        <p:txBody>
          <a:bodyPr anchor="ctr"/>
          <a:lstStyle/>
          <a:p>
            <a:pPr lvl="0" algn="ctr">
              <a:spcBef>
                <a:spcPct val="0"/>
              </a:spcBef>
              <a:defRPr/>
            </a:pPr>
            <a:r>
              <a:rPr lang="en-US" sz="3500" b="1">
                <a:solidFill>
                  <a:prstClr val="black"/>
                </a:solidFill>
                <a:latin typeface="Palatino Linotype" pitchFamily="18" charset="0"/>
              </a:rPr>
              <a:t>Glossitis mycotica</a:t>
            </a:r>
          </a:p>
        </p:txBody>
      </p:sp>
      <p:sp>
        <p:nvSpPr>
          <p:cNvPr id="3" name="Rectangle 2"/>
          <p:cNvSpPr/>
          <p:nvPr/>
        </p:nvSpPr>
        <p:spPr>
          <a:xfrm>
            <a:off x="228600" y="1143000"/>
            <a:ext cx="8839200" cy="4154984"/>
          </a:xfrm>
          <a:prstGeom prst="rect">
            <a:avLst/>
          </a:prstGeom>
        </p:spPr>
        <p:txBody>
          <a:bodyPr wrap="square">
            <a:spAutoFit/>
          </a:bodyPr>
          <a:lstStyle/>
          <a:p>
            <a:pPr marL="285750" lvl="0" indent="-285750">
              <a:buFont typeface="Wingdings" panose="05000000000000000000" pitchFamily="2" charset="2"/>
              <a:buChar char="§"/>
            </a:pPr>
            <a:endParaRPr lang="ru-RU" sz="800" smtClean="0">
              <a:latin typeface="Palatino Linotype" pitchFamily="18" charset="0"/>
            </a:endParaRPr>
          </a:p>
          <a:p>
            <a:pPr marL="285750" lvl="0" indent="-285750">
              <a:buFont typeface="Wingdings" panose="05000000000000000000" pitchFamily="2" charset="2"/>
              <a:buChar char="§"/>
            </a:pPr>
            <a:endParaRPr lang="ru-RU" sz="800">
              <a:latin typeface="Palatino Linotype" pitchFamily="18" charset="0"/>
            </a:endParaRPr>
          </a:p>
          <a:p>
            <a:pPr marL="285750" lvl="0" indent="-285750">
              <a:buFont typeface="Wingdings" panose="05000000000000000000" pitchFamily="2" charset="2"/>
              <a:buChar char="§"/>
            </a:pPr>
            <a:endParaRPr lang="ru-RU" sz="800">
              <a:latin typeface="Palatino Linotype" pitchFamily="18" charset="0"/>
            </a:endParaRPr>
          </a:p>
          <a:p>
            <a:pPr marL="285750" lvl="0" indent="-285750">
              <a:buFont typeface="Wingdings" panose="05000000000000000000" pitchFamily="2" charset="2"/>
              <a:buChar char="§"/>
            </a:pPr>
            <a:endParaRPr lang="ru-RU" sz="2000" b="1" smtClean="0">
              <a:latin typeface="Palatino Linotype" pitchFamily="18" charset="0"/>
            </a:endParaRPr>
          </a:p>
          <a:p>
            <a:pPr marL="285750" lvl="0" indent="-285750">
              <a:buFont typeface="Wingdings" panose="05000000000000000000" pitchFamily="2" charset="2"/>
              <a:buChar char="§"/>
            </a:pPr>
            <a:r>
              <a:rPr lang="ru-RU" sz="2000" b="1" smtClean="0">
                <a:latin typeface="Palatino Linotype" pitchFamily="18" charset="0"/>
              </a:rPr>
              <a:t>Етиологија</a:t>
            </a:r>
            <a:r>
              <a:rPr lang="sr-Latn-RS" sz="2000" b="1" smtClean="0">
                <a:latin typeface="Palatino Linotype" pitchFamily="18" charset="0"/>
              </a:rPr>
              <a:t>:</a:t>
            </a:r>
            <a:r>
              <a:rPr lang="ru-RU" sz="2000">
                <a:latin typeface="Palatino Linotype" pitchFamily="18" charset="0"/>
              </a:rPr>
              <a:t> </a:t>
            </a:r>
            <a:r>
              <a:rPr lang="sr-Latn-RS" sz="2000" smtClean="0">
                <a:latin typeface="Palatino Linotype" pitchFamily="18" charset="0"/>
              </a:rPr>
              <a:t>candida albicans. </a:t>
            </a:r>
            <a:endParaRPr lang="ru-RU" sz="2000">
              <a:latin typeface="Palatino Linotype" pitchFamily="18" charset="0"/>
            </a:endParaRPr>
          </a:p>
          <a:p>
            <a:pPr marL="285750" lvl="0" indent="-285750">
              <a:buFont typeface="Wingdings" panose="05000000000000000000" pitchFamily="2" charset="2"/>
              <a:buChar char="§"/>
            </a:pPr>
            <a:endParaRPr lang="sr-Cyrl-RS" sz="2000" smtClean="0">
              <a:latin typeface="Palatino Linotype" pitchFamily="18" charset="0"/>
            </a:endParaRPr>
          </a:p>
          <a:p>
            <a:pPr marL="285750" lvl="0" indent="-285750">
              <a:buFont typeface="Wingdings" panose="05000000000000000000" pitchFamily="2" charset="2"/>
              <a:buChar char="§"/>
            </a:pPr>
            <a:endParaRPr lang="sr-Latn-RS" sz="2000" smtClean="0">
              <a:latin typeface="Palatino Linotype" pitchFamily="18" charset="0"/>
            </a:endParaRPr>
          </a:p>
          <a:p>
            <a:pPr marL="285750" lvl="0" indent="-285750">
              <a:buFont typeface="Wingdings" panose="05000000000000000000" pitchFamily="2" charset="2"/>
              <a:buChar char="§"/>
            </a:pPr>
            <a:r>
              <a:rPr lang="sr-Cyrl-RS" sz="2000" b="1" smtClean="0">
                <a:latin typeface="Palatino Linotype" pitchFamily="18" charset="0"/>
              </a:rPr>
              <a:t>Клиничка слика: </a:t>
            </a:r>
            <a:r>
              <a:rPr lang="ru-RU" sz="2000">
                <a:latin typeface="Palatino Linotype" pitchFamily="18" charset="0"/>
              </a:rPr>
              <a:t>Карактерише се појавом сивобеличастих наслага на горњој површини језика које услед обојености храном могу да поприме и неку другу боју. </a:t>
            </a:r>
            <a:r>
              <a:rPr lang="ru-RU" sz="2000" smtClean="0">
                <a:latin typeface="Palatino Linotype" pitchFamily="18" charset="0"/>
              </a:rPr>
              <a:t>Пацијент </a:t>
            </a:r>
            <a:r>
              <a:rPr lang="ru-RU" sz="2000">
                <a:latin typeface="Palatino Linotype" pitchFamily="18" charset="0"/>
              </a:rPr>
              <a:t>има непријатан задах, осећај металног укуса у устима, а понекад и осећај печења, свраба </a:t>
            </a:r>
            <a:r>
              <a:rPr lang="ru-RU" sz="2000" smtClean="0">
                <a:latin typeface="Palatino Linotype" pitchFamily="18" charset="0"/>
              </a:rPr>
              <a:t>и</a:t>
            </a:r>
            <a:r>
              <a:rPr lang="sr-Latn-RS" sz="2000" smtClean="0">
                <a:latin typeface="Palatino Linotype" pitchFamily="18" charset="0"/>
              </a:rPr>
              <a:t> </a:t>
            </a:r>
            <a:r>
              <a:rPr lang="sr-Cyrl-RS" sz="2000" smtClean="0">
                <a:latin typeface="Palatino Linotype" pitchFamily="18" charset="0"/>
              </a:rPr>
              <a:t>жарења.</a:t>
            </a:r>
            <a:endParaRPr lang="ru-RU" sz="2000" smtClean="0">
              <a:latin typeface="Palatino Linotype" pitchFamily="18" charset="0"/>
            </a:endParaRPr>
          </a:p>
          <a:p>
            <a:pPr lvl="0"/>
            <a:endParaRPr lang="ru-RU" sz="2000" smtClean="0">
              <a:latin typeface="Palatino Linotype" pitchFamily="18" charset="0"/>
            </a:endParaRPr>
          </a:p>
          <a:p>
            <a:pPr lvl="0"/>
            <a:endParaRPr lang="ru-RU" sz="2000">
              <a:latin typeface="Palatino Linotype" pitchFamily="18" charset="0"/>
            </a:endParaRPr>
          </a:p>
          <a:p>
            <a:pPr marL="285750" lvl="0" indent="-285750">
              <a:buFont typeface="Wingdings" panose="05000000000000000000" pitchFamily="2" charset="2"/>
              <a:buChar char="§"/>
            </a:pPr>
            <a:r>
              <a:rPr lang="ru-RU" sz="2000" b="1" smtClean="0">
                <a:latin typeface="Palatino Linotype" pitchFamily="18" charset="0"/>
              </a:rPr>
              <a:t>Терапија:</a:t>
            </a:r>
            <a:r>
              <a:rPr lang="ru-RU" sz="2000">
                <a:latin typeface="Palatino Linotype" pitchFamily="18" charset="0"/>
              </a:rPr>
              <a:t> топикални антимикотици, уз туширање језика содом бикарбоном.</a:t>
            </a:r>
          </a:p>
        </p:txBody>
      </p:sp>
    </p:spTree>
    <p:extLst>
      <p:ext uri="{BB962C8B-B14F-4D97-AF65-F5344CB8AC3E}">
        <p14:creationId xmlns:p14="http://schemas.microsoft.com/office/powerpoint/2010/main" val="3431811852"/>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0" y="76200"/>
            <a:ext cx="9144000" cy="838200"/>
          </a:xfrm>
          <a:prstGeom prst="rect">
            <a:avLst/>
          </a:prstGeom>
          <a:noFill/>
          <a:ln>
            <a:noFill/>
            <a:headEnd/>
            <a:tailEnd/>
          </a:ln>
          <a:effectLst>
            <a:innerShdw blurRad="1270000">
              <a:prstClr val="black"/>
            </a:innerShdw>
          </a:effectLst>
        </p:spPr>
        <p:style>
          <a:lnRef idx="1">
            <a:schemeClr val="accent5"/>
          </a:lnRef>
          <a:fillRef idx="3">
            <a:schemeClr val="accent5"/>
          </a:fillRef>
          <a:effectRef idx="2">
            <a:schemeClr val="accent5"/>
          </a:effectRef>
          <a:fontRef idx="minor">
            <a:schemeClr val="lt1"/>
          </a:fontRef>
        </p:style>
        <p:txBody>
          <a:bodyPr anchor="ctr"/>
          <a:lstStyle/>
          <a:p>
            <a:pPr lvl="0" algn="ctr">
              <a:spcBef>
                <a:spcPct val="0"/>
              </a:spcBef>
              <a:defRPr/>
            </a:pPr>
            <a:r>
              <a:rPr lang="en-US" sz="3500" b="1">
                <a:solidFill>
                  <a:prstClr val="black"/>
                </a:solidFill>
                <a:latin typeface="Palatino Linotype" pitchFamily="18" charset="0"/>
              </a:rPr>
              <a:t>Glossitis speciphica</a:t>
            </a:r>
          </a:p>
        </p:txBody>
      </p:sp>
      <p:sp>
        <p:nvSpPr>
          <p:cNvPr id="3" name="Rectangle 2"/>
          <p:cNvSpPr/>
          <p:nvPr/>
        </p:nvSpPr>
        <p:spPr>
          <a:xfrm>
            <a:off x="228600" y="1143000"/>
            <a:ext cx="8839200" cy="4893647"/>
          </a:xfrm>
          <a:prstGeom prst="rect">
            <a:avLst/>
          </a:prstGeom>
        </p:spPr>
        <p:txBody>
          <a:bodyPr wrap="square">
            <a:spAutoFit/>
          </a:bodyPr>
          <a:lstStyle/>
          <a:p>
            <a:pPr marL="285750" lvl="0" indent="-285750">
              <a:buFont typeface="Wingdings" panose="05000000000000000000" pitchFamily="2" charset="2"/>
              <a:buChar char="§"/>
            </a:pPr>
            <a:endParaRPr lang="ru-RU" sz="800" smtClean="0">
              <a:latin typeface="Palatino Linotype" pitchFamily="18" charset="0"/>
            </a:endParaRPr>
          </a:p>
          <a:p>
            <a:pPr marL="285750" lvl="0" indent="-285750">
              <a:buFont typeface="Wingdings" panose="05000000000000000000" pitchFamily="2" charset="2"/>
              <a:buChar char="§"/>
            </a:pPr>
            <a:endParaRPr lang="ru-RU" sz="800">
              <a:latin typeface="Palatino Linotype" pitchFamily="18" charset="0"/>
            </a:endParaRPr>
          </a:p>
          <a:p>
            <a:pPr marL="285750" lvl="0" indent="-285750">
              <a:buFont typeface="Wingdings" panose="05000000000000000000" pitchFamily="2" charset="2"/>
              <a:buChar char="§"/>
            </a:pPr>
            <a:endParaRPr lang="ru-RU" sz="800">
              <a:latin typeface="Palatino Linotype" pitchFamily="18" charset="0"/>
            </a:endParaRPr>
          </a:p>
          <a:p>
            <a:pPr marL="285750" lvl="0" indent="-285750">
              <a:buFont typeface="Wingdings" panose="05000000000000000000" pitchFamily="2" charset="2"/>
              <a:buChar char="§"/>
            </a:pPr>
            <a:endParaRPr lang="ru-RU" sz="2000" b="1" smtClean="0">
              <a:latin typeface="Palatino Linotype" pitchFamily="18" charset="0"/>
            </a:endParaRPr>
          </a:p>
          <a:p>
            <a:pPr marL="285750" lvl="0" indent="-285750">
              <a:buFont typeface="Wingdings" panose="05000000000000000000" pitchFamily="2" charset="2"/>
              <a:buChar char="§"/>
            </a:pPr>
            <a:r>
              <a:rPr lang="ru-RU" sz="2000" b="1" smtClean="0">
                <a:latin typeface="Palatino Linotype" pitchFamily="18" charset="0"/>
              </a:rPr>
              <a:t>Етиологија</a:t>
            </a:r>
            <a:r>
              <a:rPr lang="sr-Latn-RS" sz="2000" b="1" smtClean="0">
                <a:latin typeface="Palatino Linotype" pitchFamily="18" charset="0"/>
              </a:rPr>
              <a:t>:</a:t>
            </a:r>
            <a:r>
              <a:rPr lang="ru-RU" sz="2000">
                <a:latin typeface="Palatino Linotype" pitchFamily="18" charset="0"/>
              </a:rPr>
              <a:t> </a:t>
            </a:r>
            <a:r>
              <a:rPr lang="sr-Cyrl-RS" sz="2000">
                <a:latin typeface="Palatino Linotype" pitchFamily="18" charset="0"/>
              </a:rPr>
              <a:t>разни сојеви микобактерија, а обично Микобактеријум туберкулозе (</a:t>
            </a:r>
            <a:r>
              <a:rPr lang="sr-Latn-RS" sz="2000">
                <a:latin typeface="Palatino Linotype" pitchFamily="18" charset="0"/>
              </a:rPr>
              <a:t>Mycobacterium tuberculosis), </a:t>
            </a:r>
            <a:r>
              <a:rPr lang="sr-Cyrl-RS" sz="2000">
                <a:latin typeface="Palatino Linotype" pitchFamily="18" charset="0"/>
              </a:rPr>
              <a:t>као и изазивач сифилиса (</a:t>
            </a:r>
            <a:r>
              <a:rPr lang="sr-Latn-RS" sz="2000">
                <a:latin typeface="Palatino Linotype" pitchFamily="18" charset="0"/>
              </a:rPr>
              <a:t>lues), </a:t>
            </a:r>
            <a:r>
              <a:rPr lang="sr-Cyrl-RS" sz="2000">
                <a:latin typeface="Palatino Linotype" pitchFamily="18" charset="0"/>
              </a:rPr>
              <a:t>бактерија спирохета (</a:t>
            </a:r>
            <a:r>
              <a:rPr lang="sr-Latn-RS" sz="2000">
                <a:latin typeface="Palatino Linotype" pitchFamily="18" charset="0"/>
              </a:rPr>
              <a:t>Treponema </a:t>
            </a:r>
            <a:r>
              <a:rPr lang="sr-Latn-RS" sz="2000" smtClean="0">
                <a:latin typeface="Palatino Linotype" pitchFamily="18" charset="0"/>
              </a:rPr>
              <a:t>palidum)</a:t>
            </a:r>
            <a:r>
              <a:rPr lang="sr-Cyrl-RS" sz="2000" smtClean="0">
                <a:latin typeface="Palatino Linotype" pitchFamily="18" charset="0"/>
              </a:rPr>
              <a:t>. Данас </a:t>
            </a:r>
            <a:r>
              <a:rPr lang="sr-Cyrl-RS" sz="2000">
                <a:latin typeface="Palatino Linotype" pitchFamily="18" charset="0"/>
              </a:rPr>
              <a:t>је изузетно ретко </a:t>
            </a:r>
            <a:r>
              <a:rPr lang="sr-Cyrl-RS" sz="2000" smtClean="0">
                <a:latin typeface="Palatino Linotype" pitchFamily="18" charset="0"/>
              </a:rPr>
              <a:t>обољење.</a:t>
            </a:r>
            <a:endParaRPr lang="sr-Cyrl-RS" sz="2000">
              <a:latin typeface="Palatino Linotype" pitchFamily="18" charset="0"/>
            </a:endParaRPr>
          </a:p>
          <a:p>
            <a:pPr lvl="0"/>
            <a:endParaRPr lang="sr-Latn-RS" sz="2000" smtClean="0">
              <a:latin typeface="Palatino Linotype" pitchFamily="18" charset="0"/>
            </a:endParaRPr>
          </a:p>
          <a:p>
            <a:pPr marL="285750" lvl="0" indent="-285750">
              <a:buFont typeface="Wingdings" panose="05000000000000000000" pitchFamily="2" charset="2"/>
              <a:buChar char="§"/>
            </a:pPr>
            <a:r>
              <a:rPr lang="ru-RU" sz="2000" smtClean="0">
                <a:latin typeface="Palatino Linotype" pitchFamily="18" charset="0"/>
              </a:rPr>
              <a:t>Туберкулозно </a:t>
            </a:r>
            <a:r>
              <a:rPr lang="ru-RU" sz="2000">
                <a:latin typeface="Palatino Linotype" pitchFamily="18" charset="0"/>
              </a:rPr>
              <a:t>запаљење се јавља у два </a:t>
            </a:r>
            <a:r>
              <a:rPr lang="ru-RU" sz="2000" smtClean="0">
                <a:latin typeface="Palatino Linotype" pitchFamily="18" charset="0"/>
              </a:rPr>
              <a:t>облика:</a:t>
            </a:r>
          </a:p>
          <a:p>
            <a:pPr marL="285750" lvl="0" indent="-285750">
              <a:buFont typeface="Wingdings" panose="05000000000000000000" pitchFamily="2" charset="2"/>
              <a:buChar char="§"/>
            </a:pPr>
            <a:endParaRPr lang="ru-RU" sz="800">
              <a:latin typeface="Palatino Linotype" pitchFamily="18" charset="0"/>
            </a:endParaRPr>
          </a:p>
          <a:p>
            <a:pPr marL="800100" lvl="1" indent="-342900">
              <a:buFont typeface="Arial" panose="020B0604020202020204" pitchFamily="34" charset="0"/>
              <a:buChar char="•"/>
            </a:pPr>
            <a:r>
              <a:rPr lang="ru-RU" sz="2000" smtClean="0">
                <a:latin typeface="Palatino Linotype" pitchFamily="18" charset="0"/>
              </a:rPr>
              <a:t>Примарни</a:t>
            </a:r>
          </a:p>
          <a:p>
            <a:pPr marL="800100" lvl="1" indent="-342900">
              <a:buFont typeface="Arial" panose="020B0604020202020204" pitchFamily="34" charset="0"/>
              <a:buChar char="•"/>
            </a:pPr>
            <a:endParaRPr lang="ru-RU" sz="800">
              <a:latin typeface="Palatino Linotype" pitchFamily="18" charset="0"/>
            </a:endParaRPr>
          </a:p>
          <a:p>
            <a:pPr marL="800100" lvl="1" indent="-342900">
              <a:buFont typeface="Arial" panose="020B0604020202020204" pitchFamily="34" charset="0"/>
              <a:buChar char="•"/>
            </a:pPr>
            <a:r>
              <a:rPr lang="ru-RU" sz="2000" smtClean="0">
                <a:latin typeface="Palatino Linotype" pitchFamily="18" charset="0"/>
              </a:rPr>
              <a:t>Секундарни</a:t>
            </a:r>
          </a:p>
          <a:p>
            <a:pPr marL="800100" lvl="1" indent="-342900">
              <a:buFont typeface="Arial" panose="020B0604020202020204" pitchFamily="34" charset="0"/>
              <a:buChar char="•"/>
            </a:pPr>
            <a:endParaRPr lang="ru-RU" sz="2000">
              <a:latin typeface="Palatino Linotype" pitchFamily="18" charset="0"/>
            </a:endParaRPr>
          </a:p>
          <a:p>
            <a:pPr marL="285750" lvl="0" indent="-285750">
              <a:buFont typeface="Wingdings" panose="05000000000000000000" pitchFamily="2" charset="2"/>
              <a:buChar char="§"/>
            </a:pPr>
            <a:r>
              <a:rPr lang="ru-RU" sz="2000">
                <a:latin typeface="Palatino Linotype" pitchFamily="18" charset="0"/>
              </a:rPr>
              <a:t>Луетични глоситис се јавља у сва 3 </a:t>
            </a:r>
            <a:r>
              <a:rPr lang="ru-RU" sz="2000" smtClean="0">
                <a:latin typeface="Palatino Linotype" pitchFamily="18" charset="0"/>
              </a:rPr>
              <a:t>стадијума.</a:t>
            </a:r>
            <a:endParaRPr lang="ru-RU" sz="2000" smtClean="0">
              <a:latin typeface="Palatino Linotype" pitchFamily="18" charset="0"/>
            </a:endParaRPr>
          </a:p>
          <a:p>
            <a:pPr marL="285750" lvl="0" indent="-285750">
              <a:buFont typeface="Wingdings" panose="05000000000000000000" pitchFamily="2" charset="2"/>
              <a:buChar char="§"/>
            </a:pPr>
            <a:endParaRPr lang="ru-RU" sz="2000">
              <a:latin typeface="Palatino Linotype" pitchFamily="18" charset="0"/>
            </a:endParaRPr>
          </a:p>
          <a:p>
            <a:pPr marL="285750" lvl="0" indent="-285750">
              <a:buFont typeface="Wingdings" panose="05000000000000000000" pitchFamily="2" charset="2"/>
              <a:buChar char="§"/>
            </a:pPr>
            <a:r>
              <a:rPr lang="ru-RU" sz="2000" b="1" smtClean="0">
                <a:latin typeface="Palatino Linotype" pitchFamily="18" charset="0"/>
              </a:rPr>
              <a:t>Терапија:</a:t>
            </a:r>
            <a:r>
              <a:rPr lang="ru-RU" sz="2000" smtClean="0">
                <a:latin typeface="Palatino Linotype" pitchFamily="18" charset="0"/>
              </a:rPr>
              <a:t> специфична.</a:t>
            </a:r>
            <a:endParaRPr lang="ru-RU" sz="2000">
              <a:latin typeface="Palatino Linotype" pitchFamily="18" charset="0"/>
            </a:endParaRPr>
          </a:p>
        </p:txBody>
      </p:sp>
    </p:spTree>
    <p:extLst>
      <p:ext uri="{BB962C8B-B14F-4D97-AF65-F5344CB8AC3E}">
        <p14:creationId xmlns:p14="http://schemas.microsoft.com/office/powerpoint/2010/main" val="833266771"/>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0" y="76200"/>
            <a:ext cx="9144000" cy="838200"/>
          </a:xfrm>
          <a:prstGeom prst="rect">
            <a:avLst/>
          </a:prstGeom>
          <a:noFill/>
          <a:ln>
            <a:noFill/>
            <a:headEnd/>
            <a:tailEnd/>
          </a:ln>
          <a:effectLst>
            <a:innerShdw blurRad="1270000">
              <a:prstClr val="black"/>
            </a:innerShdw>
          </a:effectLst>
        </p:spPr>
        <p:style>
          <a:lnRef idx="1">
            <a:schemeClr val="accent5"/>
          </a:lnRef>
          <a:fillRef idx="3">
            <a:schemeClr val="accent5"/>
          </a:fillRef>
          <a:effectRef idx="2">
            <a:schemeClr val="accent5"/>
          </a:effectRef>
          <a:fontRef idx="minor">
            <a:schemeClr val="lt1"/>
          </a:fontRef>
        </p:style>
        <p:txBody>
          <a:bodyPr anchor="ctr"/>
          <a:lstStyle/>
          <a:p>
            <a:pPr algn="ctr">
              <a:spcBef>
                <a:spcPct val="0"/>
              </a:spcBef>
              <a:defRPr/>
            </a:pPr>
            <a:r>
              <a:rPr lang="sr-Cyrl-RS" sz="3500" b="1" smtClean="0">
                <a:solidFill>
                  <a:srgbClr val="000099"/>
                </a:solidFill>
                <a:latin typeface="Palatino Linotype" pitchFamily="18" charset="0"/>
              </a:rPr>
              <a:t>Флегмона пода усне дупље (</a:t>
            </a:r>
            <a:r>
              <a:rPr lang="sr-Latn-RS" sz="3500" b="1" smtClean="0">
                <a:solidFill>
                  <a:srgbClr val="000099"/>
                </a:solidFill>
                <a:latin typeface="Palatino Linotype" pitchFamily="18" charset="0"/>
              </a:rPr>
              <a:t>angina Ludovici</a:t>
            </a:r>
            <a:r>
              <a:rPr lang="sr-Cyrl-RS" sz="3500" b="1" smtClean="0">
                <a:solidFill>
                  <a:srgbClr val="000099"/>
                </a:solidFill>
                <a:latin typeface="Palatino Linotype" pitchFamily="18" charset="0"/>
              </a:rPr>
              <a:t>)</a:t>
            </a:r>
            <a:endParaRPr lang="en-US" sz="3500" b="1">
              <a:solidFill>
                <a:srgbClr val="000099"/>
              </a:solidFill>
              <a:latin typeface="Palatino Linotype" pitchFamily="18" charset="0"/>
            </a:endParaRPr>
          </a:p>
        </p:txBody>
      </p:sp>
      <p:sp>
        <p:nvSpPr>
          <p:cNvPr id="3" name="Rectangle 2"/>
          <p:cNvSpPr/>
          <p:nvPr/>
        </p:nvSpPr>
        <p:spPr>
          <a:xfrm>
            <a:off x="228600" y="1143000"/>
            <a:ext cx="8839200" cy="5386090"/>
          </a:xfrm>
          <a:prstGeom prst="rect">
            <a:avLst/>
          </a:prstGeom>
        </p:spPr>
        <p:txBody>
          <a:bodyPr wrap="square">
            <a:spAutoFit/>
          </a:bodyPr>
          <a:lstStyle/>
          <a:p>
            <a:pPr marL="285750" lvl="0" indent="-285750">
              <a:buFont typeface="Wingdings" panose="05000000000000000000" pitchFamily="2" charset="2"/>
              <a:buChar char="§"/>
            </a:pPr>
            <a:r>
              <a:rPr lang="ru-RU" sz="2000" smtClean="0">
                <a:latin typeface="Palatino Linotype" pitchFamily="18" charset="0"/>
              </a:rPr>
              <a:t>Лудвигова </a:t>
            </a:r>
            <a:r>
              <a:rPr lang="ru-RU" sz="2000">
                <a:latin typeface="Palatino Linotype" pitchFamily="18" charset="0"/>
              </a:rPr>
              <a:t>ангина је потенцијално животно угрожавајућа, билатерална инфекција сублингвалног и субмандибуларног простора са тенденцијом прогресивног и рапидног развоја гангренозног целулитиса пода усне дупље и меких ткива врата</a:t>
            </a:r>
            <a:r>
              <a:rPr lang="ru-RU" sz="2000" smtClean="0">
                <a:latin typeface="Palatino Linotype" pitchFamily="18" charset="0"/>
              </a:rPr>
              <a:t>.</a:t>
            </a:r>
            <a:endParaRPr lang="sr-Latn-RS" sz="2000" smtClean="0">
              <a:latin typeface="Palatino Linotype" pitchFamily="18" charset="0"/>
            </a:endParaRPr>
          </a:p>
          <a:p>
            <a:pPr marL="285750" lvl="0" indent="-285750">
              <a:buFont typeface="Wingdings" panose="05000000000000000000" pitchFamily="2" charset="2"/>
              <a:buChar char="§"/>
            </a:pPr>
            <a:endParaRPr lang="ru-RU" sz="800">
              <a:latin typeface="Palatino Linotype" pitchFamily="18" charset="0"/>
            </a:endParaRPr>
          </a:p>
          <a:p>
            <a:pPr marL="285750" lvl="0" indent="-285750">
              <a:buFont typeface="Wingdings" panose="05000000000000000000" pitchFamily="2" charset="2"/>
              <a:buChar char="§"/>
            </a:pPr>
            <a:r>
              <a:rPr lang="ru-RU" sz="2000" b="1">
                <a:latin typeface="Palatino Linotype" pitchFamily="18" charset="0"/>
              </a:rPr>
              <a:t>Етиологија:</a:t>
            </a:r>
            <a:r>
              <a:rPr lang="ru-RU" sz="2000">
                <a:latin typeface="Palatino Linotype" pitchFamily="18" charset="0"/>
              </a:rPr>
              <a:t> дентогене бактеријске инфекције су узрок Лудвигове ангине у око 90% случајева. Остало: инфекције горњих дисајних путева, траума пода усне дупље, фрактуре мандибуле, сиалоаденитис, тонзилитис и имунокомпромитована стања попут дијабетеса или ХИВ-а. Од бактерија су често заступљени стрептокок или стафилокок, а у око 40% случајева су изазивачи инфекције и анаеробне бактерије. </a:t>
            </a:r>
            <a:endParaRPr lang="sr-Latn-RS" sz="2000" smtClean="0">
              <a:latin typeface="Palatino Linotype" pitchFamily="18" charset="0"/>
            </a:endParaRPr>
          </a:p>
          <a:p>
            <a:pPr marL="285750" lvl="0" indent="-285750">
              <a:buFont typeface="Wingdings" panose="05000000000000000000" pitchFamily="2" charset="2"/>
              <a:buChar char="§"/>
            </a:pPr>
            <a:endParaRPr lang="ru-RU" sz="800">
              <a:latin typeface="Palatino Linotype" pitchFamily="18" charset="0"/>
            </a:endParaRPr>
          </a:p>
          <a:p>
            <a:pPr marL="285750" lvl="0" indent="-285750">
              <a:buFont typeface="Wingdings" panose="05000000000000000000" pitchFamily="2" charset="2"/>
              <a:buChar char="§"/>
            </a:pPr>
            <a:r>
              <a:rPr lang="ru-RU" sz="2000" b="1">
                <a:latin typeface="Palatino Linotype" pitchFamily="18" charset="0"/>
              </a:rPr>
              <a:t>Клиничка слика: </a:t>
            </a:r>
            <a:r>
              <a:rPr lang="ru-RU" sz="2000">
                <a:latin typeface="Palatino Linotype" pitchFamily="18" charset="0"/>
              </a:rPr>
              <a:t>јака бол и осетљивост врата, субмандибуларни и субментални оток, немогућност затварања уста, тризмус, хиперсаливација, непријатан задах, дисфагија, дисфонија, диспнеја, стридор, висока фебрилност, грозница, малаксалост, </a:t>
            </a:r>
            <a:r>
              <a:rPr lang="ru-RU" sz="2000" smtClean="0">
                <a:latin typeface="Palatino Linotype" pitchFamily="18" charset="0"/>
              </a:rPr>
              <a:t>тахикардија.</a:t>
            </a:r>
            <a:endParaRPr lang="sr-Latn-RS" sz="2000" smtClean="0">
              <a:latin typeface="Palatino Linotype" pitchFamily="18" charset="0"/>
            </a:endParaRPr>
          </a:p>
          <a:p>
            <a:pPr marL="285750" lvl="0" indent="-285750">
              <a:buFont typeface="Wingdings" panose="05000000000000000000" pitchFamily="2" charset="2"/>
              <a:buChar char="§"/>
            </a:pPr>
            <a:endParaRPr lang="ru-RU" sz="800">
              <a:latin typeface="Palatino Linotype" pitchFamily="18" charset="0"/>
            </a:endParaRPr>
          </a:p>
          <a:p>
            <a:pPr marL="800100" lvl="1" indent="-342900">
              <a:buFont typeface="Arial" panose="020B0604020202020204" pitchFamily="34" charset="0"/>
              <a:buChar char="•"/>
            </a:pPr>
            <a:endParaRPr lang="en-US" sz="2000">
              <a:latin typeface="Palatino Linotype" pitchFamily="18" charset="0"/>
            </a:endParaRPr>
          </a:p>
        </p:txBody>
      </p:sp>
    </p:spTree>
    <p:extLst>
      <p:ext uri="{BB962C8B-B14F-4D97-AF65-F5344CB8AC3E}">
        <p14:creationId xmlns:p14="http://schemas.microsoft.com/office/powerpoint/2010/main" val="398432969"/>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0" y="76200"/>
            <a:ext cx="9144000" cy="838200"/>
          </a:xfrm>
          <a:prstGeom prst="rect">
            <a:avLst/>
          </a:prstGeom>
          <a:noFill/>
          <a:ln>
            <a:noFill/>
            <a:headEnd/>
            <a:tailEnd/>
          </a:ln>
          <a:effectLst>
            <a:innerShdw blurRad="1270000">
              <a:prstClr val="black"/>
            </a:innerShdw>
          </a:effectLst>
        </p:spPr>
        <p:style>
          <a:lnRef idx="1">
            <a:schemeClr val="accent5"/>
          </a:lnRef>
          <a:fillRef idx="3">
            <a:schemeClr val="accent5"/>
          </a:fillRef>
          <a:effectRef idx="2">
            <a:schemeClr val="accent5"/>
          </a:effectRef>
          <a:fontRef idx="minor">
            <a:schemeClr val="lt1"/>
          </a:fontRef>
        </p:style>
        <p:txBody>
          <a:bodyPr anchor="ctr"/>
          <a:lstStyle/>
          <a:p>
            <a:pPr algn="ctr">
              <a:spcBef>
                <a:spcPct val="0"/>
              </a:spcBef>
              <a:defRPr/>
            </a:pPr>
            <a:r>
              <a:rPr lang="sr-Cyrl-RS" sz="3500" b="1" smtClean="0">
                <a:solidFill>
                  <a:srgbClr val="000099"/>
                </a:solidFill>
                <a:latin typeface="Palatino Linotype" pitchFamily="18" charset="0"/>
              </a:rPr>
              <a:t>Флегмона пода усне дупље (</a:t>
            </a:r>
            <a:r>
              <a:rPr lang="sr-Latn-RS" sz="3500" b="1" smtClean="0">
                <a:solidFill>
                  <a:srgbClr val="000099"/>
                </a:solidFill>
                <a:latin typeface="Palatino Linotype" pitchFamily="18" charset="0"/>
              </a:rPr>
              <a:t>angina Ludovici</a:t>
            </a:r>
            <a:r>
              <a:rPr lang="sr-Cyrl-RS" sz="3500" b="1" smtClean="0">
                <a:solidFill>
                  <a:srgbClr val="000099"/>
                </a:solidFill>
                <a:latin typeface="Palatino Linotype" pitchFamily="18" charset="0"/>
              </a:rPr>
              <a:t>)</a:t>
            </a:r>
            <a:endParaRPr lang="en-US" sz="3500" b="1">
              <a:solidFill>
                <a:srgbClr val="000099"/>
              </a:solidFill>
              <a:latin typeface="Palatino Linotype" pitchFamily="18" charset="0"/>
            </a:endParaRPr>
          </a:p>
        </p:txBody>
      </p:sp>
      <p:sp>
        <p:nvSpPr>
          <p:cNvPr id="3" name="Rectangle 2"/>
          <p:cNvSpPr/>
          <p:nvPr/>
        </p:nvSpPr>
        <p:spPr>
          <a:xfrm>
            <a:off x="228600" y="1143000"/>
            <a:ext cx="8839200" cy="5324535"/>
          </a:xfrm>
          <a:prstGeom prst="rect">
            <a:avLst/>
          </a:prstGeom>
        </p:spPr>
        <p:txBody>
          <a:bodyPr wrap="square">
            <a:spAutoFit/>
          </a:bodyPr>
          <a:lstStyle/>
          <a:p>
            <a:pPr marL="285750" lvl="0" indent="-285750">
              <a:buFont typeface="Wingdings" panose="05000000000000000000" pitchFamily="2" charset="2"/>
              <a:buChar char="§"/>
            </a:pPr>
            <a:r>
              <a:rPr lang="ru-RU" sz="2000" b="1">
                <a:latin typeface="Palatino Linotype" pitchFamily="18" charset="0"/>
              </a:rPr>
              <a:t>Дијагноза:</a:t>
            </a:r>
            <a:r>
              <a:rPr lang="ru-RU" sz="2000">
                <a:latin typeface="Palatino Linotype" pitchFamily="18" charset="0"/>
              </a:rPr>
              <a:t> анамнеза, клинички преглед, лабораторијске и радиолошке претраге (ЦТ или МР врата како би се искључио апсцес). У случају дренаже апсцеса треба узети брис и послати на биограм и антибиограм</a:t>
            </a:r>
            <a:r>
              <a:rPr lang="ru-RU" sz="2000" smtClean="0">
                <a:latin typeface="Palatino Linotype" pitchFamily="18" charset="0"/>
              </a:rPr>
              <a:t>.</a:t>
            </a:r>
            <a:endParaRPr lang="sr-Latn-RS" sz="2000" smtClean="0">
              <a:latin typeface="Palatino Linotype" pitchFamily="18" charset="0"/>
            </a:endParaRPr>
          </a:p>
          <a:p>
            <a:pPr marL="285750" lvl="0" indent="-285750">
              <a:buFont typeface="Wingdings" panose="05000000000000000000" pitchFamily="2" charset="2"/>
              <a:buChar char="§"/>
            </a:pPr>
            <a:endParaRPr lang="sr-Latn-RS" sz="2000" smtClean="0">
              <a:latin typeface="Palatino Linotype" pitchFamily="18" charset="0"/>
            </a:endParaRPr>
          </a:p>
          <a:p>
            <a:pPr marL="285750" lvl="0" indent="-285750">
              <a:buFont typeface="Wingdings" panose="05000000000000000000" pitchFamily="2" charset="2"/>
              <a:buChar char="§"/>
            </a:pPr>
            <a:r>
              <a:rPr lang="ru-RU" sz="2000" b="1" smtClean="0">
                <a:latin typeface="Palatino Linotype" pitchFamily="18" charset="0"/>
              </a:rPr>
              <a:t>Диф</a:t>
            </a:r>
            <a:r>
              <a:rPr lang="sr-Latn-RS" sz="2000" b="1" smtClean="0">
                <a:latin typeface="Palatino Linotype" pitchFamily="18" charset="0"/>
              </a:rPr>
              <a:t>e</a:t>
            </a:r>
            <a:r>
              <a:rPr lang="sr-Cyrl-RS" sz="2000" b="1" smtClean="0">
                <a:latin typeface="Palatino Linotype" pitchFamily="18" charset="0"/>
              </a:rPr>
              <a:t>ренцијална</a:t>
            </a:r>
            <a:r>
              <a:rPr lang="ru-RU" sz="2000" b="1" smtClean="0">
                <a:latin typeface="Palatino Linotype" pitchFamily="18" charset="0"/>
              </a:rPr>
              <a:t> дијагноза</a:t>
            </a:r>
            <a:r>
              <a:rPr lang="ru-RU" sz="2000" b="1">
                <a:latin typeface="Palatino Linotype" pitchFamily="18" charset="0"/>
              </a:rPr>
              <a:t>: </a:t>
            </a:r>
            <a:r>
              <a:rPr lang="ru-RU" sz="2000">
                <a:latin typeface="Palatino Linotype" pitchFamily="18" charset="0"/>
              </a:rPr>
              <a:t>друге инфекције дубоких простора врата, инфицирана циста врата и тумори врата.</a:t>
            </a:r>
          </a:p>
          <a:p>
            <a:pPr marL="285750" lvl="0" indent="-285750">
              <a:buFont typeface="Wingdings" panose="05000000000000000000" pitchFamily="2" charset="2"/>
              <a:buChar char="§"/>
            </a:pPr>
            <a:endParaRPr lang="ru-RU" sz="2000">
              <a:latin typeface="Palatino Linotype" pitchFamily="18" charset="0"/>
            </a:endParaRPr>
          </a:p>
          <a:p>
            <a:pPr marL="285750" lvl="0" indent="-285750">
              <a:buFont typeface="Wingdings" panose="05000000000000000000" pitchFamily="2" charset="2"/>
              <a:buChar char="§"/>
            </a:pPr>
            <a:r>
              <a:rPr lang="ru-RU" sz="2000" b="1">
                <a:latin typeface="Palatino Linotype" pitchFamily="18" charset="0"/>
              </a:rPr>
              <a:t>Терапија: </a:t>
            </a:r>
            <a:r>
              <a:rPr lang="ru-RU" sz="2000">
                <a:latin typeface="Palatino Linotype" pitchFamily="18" charset="0"/>
              </a:rPr>
              <a:t>контрола дисајног пута, ординирају се високе дозе и.в. антибиотика и у случају формирања апсцеса правовремена хируршка дренажа. Често се ординирају и кортикостероиди. Хируршка дренажа се некада радила у свим случајевима, али сада је индикована за случајеве у којима медикаментозни третман за 24 сата не доведе до побољшања или уколико се на ЦТ-у или МР дијагностикује присуство апсцеса. </a:t>
            </a:r>
            <a:endParaRPr lang="sr-Latn-RS" sz="2000" smtClean="0">
              <a:latin typeface="Palatino Linotype" pitchFamily="18" charset="0"/>
            </a:endParaRPr>
          </a:p>
          <a:p>
            <a:pPr marL="285750" lvl="0" indent="-285750">
              <a:buFont typeface="Wingdings" panose="05000000000000000000" pitchFamily="2" charset="2"/>
              <a:buChar char="§"/>
            </a:pPr>
            <a:endParaRPr lang="ru-RU" sz="2000">
              <a:latin typeface="Palatino Linotype" pitchFamily="18" charset="0"/>
            </a:endParaRPr>
          </a:p>
          <a:p>
            <a:pPr marL="285750" lvl="0" indent="-285750">
              <a:buFont typeface="Wingdings" panose="05000000000000000000" pitchFamily="2" charset="2"/>
              <a:buChar char="§"/>
            </a:pPr>
            <a:r>
              <a:rPr lang="ru-RU" sz="2000" b="1">
                <a:latin typeface="Palatino Linotype" pitchFamily="18" charset="0"/>
              </a:rPr>
              <a:t>Компликације:</a:t>
            </a:r>
            <a:r>
              <a:rPr lang="ru-RU" sz="2000">
                <a:latin typeface="Palatino Linotype" pitchFamily="18" charset="0"/>
              </a:rPr>
              <a:t> апсцес дубоких простора врата, упале плућа</a:t>
            </a:r>
            <a:r>
              <a:rPr lang="ru-RU" sz="2000" smtClean="0">
                <a:latin typeface="Palatino Linotype" pitchFamily="18" charset="0"/>
              </a:rPr>
              <a:t>.</a:t>
            </a:r>
            <a:endParaRPr lang="en-US" sz="2000">
              <a:latin typeface="Palatino Linotype" pitchFamily="18" charset="0"/>
            </a:endParaRPr>
          </a:p>
        </p:txBody>
      </p:sp>
    </p:spTree>
    <p:extLst>
      <p:ext uri="{BB962C8B-B14F-4D97-AF65-F5344CB8AC3E}">
        <p14:creationId xmlns:p14="http://schemas.microsoft.com/office/powerpoint/2010/main" val="3149949223"/>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0" y="76200"/>
            <a:ext cx="9144000" cy="838200"/>
          </a:xfrm>
          <a:prstGeom prst="rect">
            <a:avLst/>
          </a:prstGeom>
          <a:noFill/>
          <a:ln>
            <a:noFill/>
            <a:headEnd/>
            <a:tailEnd/>
          </a:ln>
          <a:effectLst>
            <a:innerShdw blurRad="1270000">
              <a:prstClr val="black"/>
            </a:innerShdw>
          </a:effectLst>
        </p:spPr>
        <p:style>
          <a:lnRef idx="1">
            <a:schemeClr val="accent5"/>
          </a:lnRef>
          <a:fillRef idx="3">
            <a:schemeClr val="accent5"/>
          </a:fillRef>
          <a:effectRef idx="2">
            <a:schemeClr val="accent5"/>
          </a:effectRef>
          <a:fontRef idx="minor">
            <a:schemeClr val="lt1"/>
          </a:fontRef>
        </p:style>
        <p:txBody>
          <a:bodyPr anchor="ctr"/>
          <a:lstStyle/>
          <a:p>
            <a:pPr algn="ctr">
              <a:spcBef>
                <a:spcPct val="0"/>
              </a:spcBef>
              <a:defRPr/>
            </a:pPr>
            <a:r>
              <a:rPr lang="sr-Cyrl-RS" sz="3500" b="1" smtClean="0">
                <a:solidFill>
                  <a:srgbClr val="000099"/>
                </a:solidFill>
                <a:latin typeface="Palatino Linotype" pitchFamily="18" charset="0"/>
              </a:rPr>
              <a:t>Флегмона пода усне дупље (</a:t>
            </a:r>
            <a:r>
              <a:rPr lang="sr-Latn-RS" sz="3500" b="1" smtClean="0">
                <a:solidFill>
                  <a:srgbClr val="000099"/>
                </a:solidFill>
                <a:latin typeface="Palatino Linotype" pitchFamily="18" charset="0"/>
              </a:rPr>
              <a:t>angina Ludovici</a:t>
            </a:r>
            <a:r>
              <a:rPr lang="sr-Cyrl-RS" sz="3500" b="1" smtClean="0">
                <a:solidFill>
                  <a:srgbClr val="000099"/>
                </a:solidFill>
                <a:latin typeface="Palatino Linotype" pitchFamily="18" charset="0"/>
              </a:rPr>
              <a:t>)</a:t>
            </a:r>
            <a:endParaRPr lang="en-US" sz="3500" b="1">
              <a:solidFill>
                <a:srgbClr val="000099"/>
              </a:solidFill>
              <a:latin typeface="Palatino Linotype" pitchFamily="18" charset="0"/>
            </a:endParaRPr>
          </a:p>
        </p:txBody>
      </p:sp>
      <p:pic>
        <p:nvPicPr>
          <p:cNvPr id="4" name="Picture 2" descr="Ludwig's Angina">
            <a:extLst>
              <a:ext uri="{FF2B5EF4-FFF2-40B4-BE49-F238E27FC236}">
                <a16:creationId xmlns="" xmlns:a16="http://schemas.microsoft.com/office/drawing/2014/main" id="{38A829D5-C75D-1D2F-7B14-0CC2A19812A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7021"/>
          <a:stretch/>
        </p:blipFill>
        <p:spPr bwMode="auto">
          <a:xfrm>
            <a:off x="366438" y="2057401"/>
            <a:ext cx="3414438" cy="359599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Angina Ludwig - Gejala, Penyebab, dan Pengobatan – Alodokter">
            <a:extLst>
              <a:ext uri="{FF2B5EF4-FFF2-40B4-BE49-F238E27FC236}">
                <a16:creationId xmlns="" xmlns:a16="http://schemas.microsoft.com/office/drawing/2014/main" id="{2CC1DA07-8D0A-492A-648E-EBF9F76604B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24038" y="2057400"/>
            <a:ext cx="4799577" cy="35959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1254672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0" y="76200"/>
            <a:ext cx="9144000" cy="838200"/>
          </a:xfrm>
          <a:prstGeom prst="rect">
            <a:avLst/>
          </a:prstGeom>
          <a:noFill/>
          <a:ln>
            <a:noFill/>
            <a:headEnd/>
            <a:tailEnd/>
          </a:ln>
          <a:effectLst>
            <a:innerShdw blurRad="1270000">
              <a:prstClr val="black"/>
            </a:innerShdw>
          </a:effectLst>
        </p:spPr>
        <p:style>
          <a:lnRef idx="1">
            <a:schemeClr val="accent5"/>
          </a:lnRef>
          <a:fillRef idx="3">
            <a:schemeClr val="accent5"/>
          </a:fillRef>
          <a:effectRef idx="2">
            <a:schemeClr val="accent5"/>
          </a:effectRef>
          <a:fontRef idx="minor">
            <a:schemeClr val="lt1"/>
          </a:fontRef>
        </p:style>
        <p:txBody>
          <a:bodyPr anchor="ctr"/>
          <a:lstStyle/>
          <a:p>
            <a:pPr algn="ctr">
              <a:spcBef>
                <a:spcPct val="0"/>
              </a:spcBef>
              <a:defRPr/>
            </a:pPr>
            <a:r>
              <a:rPr lang="ru-RU" sz="3500" b="1">
                <a:solidFill>
                  <a:srgbClr val="000099"/>
                </a:solidFill>
                <a:latin typeface="Palatino Linotype" pitchFamily="18" charset="0"/>
              </a:rPr>
              <a:t>Примарне малигне лимфаденопатије врата</a:t>
            </a:r>
          </a:p>
        </p:txBody>
      </p:sp>
      <p:sp>
        <p:nvSpPr>
          <p:cNvPr id="4" name="Rectangle 3"/>
          <p:cNvSpPr/>
          <p:nvPr/>
        </p:nvSpPr>
        <p:spPr>
          <a:xfrm>
            <a:off x="3212327" y="6581001"/>
            <a:ext cx="5628861" cy="276999"/>
          </a:xfrm>
          <a:prstGeom prst="rect">
            <a:avLst/>
          </a:prstGeom>
        </p:spPr>
        <p:txBody>
          <a:bodyPr wrap="square">
            <a:spAutoFit/>
          </a:bodyPr>
          <a:lstStyle/>
          <a:p>
            <a:pPr algn="r"/>
            <a:endParaRPr lang="en-US" sz="1200" i="1" dirty="0">
              <a:latin typeface="Palatino Linotype" panose="02040502050505030304" pitchFamily="18" charset="0"/>
            </a:endParaRPr>
          </a:p>
        </p:txBody>
      </p:sp>
      <p:sp>
        <p:nvSpPr>
          <p:cNvPr id="3" name="Rectangle 2"/>
          <p:cNvSpPr/>
          <p:nvPr/>
        </p:nvSpPr>
        <p:spPr>
          <a:xfrm>
            <a:off x="228600" y="1143000"/>
            <a:ext cx="8839200" cy="6247864"/>
          </a:xfrm>
          <a:prstGeom prst="rect">
            <a:avLst/>
          </a:prstGeom>
        </p:spPr>
        <p:txBody>
          <a:bodyPr wrap="square">
            <a:spAutoFit/>
          </a:bodyPr>
          <a:lstStyle/>
          <a:p>
            <a:pPr marL="285750" lvl="0" indent="-285750">
              <a:buFont typeface="Wingdings" panose="05000000000000000000" pitchFamily="2" charset="2"/>
              <a:buChar char="§"/>
            </a:pPr>
            <a:endParaRPr lang="ru-RU" sz="2000" smtClean="0">
              <a:latin typeface="Palatino Linotype" pitchFamily="18" charset="0"/>
            </a:endParaRPr>
          </a:p>
          <a:p>
            <a:pPr marL="285750" lvl="0" indent="-285750">
              <a:buFont typeface="Wingdings" panose="05000000000000000000" pitchFamily="2" charset="2"/>
              <a:buChar char="§"/>
            </a:pPr>
            <a:r>
              <a:rPr lang="en-US" sz="2000" b="1" smtClean="0">
                <a:latin typeface="Palatino Linotype" pitchFamily="18" charset="0"/>
              </a:rPr>
              <a:t>Hodgkin</a:t>
            </a:r>
            <a:r>
              <a:rPr lang="sr-Cyrl-RS" sz="2000" b="1" smtClean="0">
                <a:latin typeface="Palatino Linotype" pitchFamily="18" charset="0"/>
              </a:rPr>
              <a:t> </a:t>
            </a:r>
            <a:r>
              <a:rPr lang="ru-RU" sz="2000" b="1" smtClean="0">
                <a:latin typeface="Palatino Linotype" pitchFamily="18" charset="0"/>
              </a:rPr>
              <a:t>лимфом </a:t>
            </a:r>
            <a:r>
              <a:rPr lang="ru-RU" sz="2000">
                <a:latin typeface="Palatino Linotype" pitchFamily="18" charset="0"/>
              </a:rPr>
              <a:t>се манифестује уни- или билатералном цервикалном лимфаденопатијом. </a:t>
            </a:r>
            <a:r>
              <a:rPr lang="ru-RU" sz="2000" smtClean="0">
                <a:latin typeface="Palatino Linotype" pitchFamily="18" charset="0"/>
              </a:rPr>
              <a:t>Локално </a:t>
            </a:r>
            <a:r>
              <a:rPr lang="ru-RU" sz="2000">
                <a:latin typeface="Palatino Linotype" pitchFamily="18" charset="0"/>
              </a:rPr>
              <a:t>могу дати симптоме у виду отежаног гутања својим компресивним ефектом, а од општих симптома присутни су малаксалост, ноћно презнојавање, губитак телесне тежине, субфебрилност</a:t>
            </a:r>
            <a:r>
              <a:rPr lang="ru-RU" sz="2000" smtClean="0">
                <a:latin typeface="Palatino Linotype" pitchFamily="18" charset="0"/>
              </a:rPr>
              <a:t>.</a:t>
            </a:r>
          </a:p>
          <a:p>
            <a:pPr marL="285750" lvl="0" indent="-285750">
              <a:buFont typeface="Wingdings" panose="05000000000000000000" pitchFamily="2" charset="2"/>
              <a:buChar char="§"/>
            </a:pPr>
            <a:endParaRPr lang="ru-RU" sz="2000">
              <a:latin typeface="Palatino Linotype" pitchFamily="18" charset="0"/>
            </a:endParaRPr>
          </a:p>
          <a:p>
            <a:pPr marL="285750" lvl="0" indent="-285750">
              <a:buFont typeface="Wingdings" panose="05000000000000000000" pitchFamily="2" charset="2"/>
              <a:buChar char="§"/>
            </a:pPr>
            <a:r>
              <a:rPr lang="en-US" sz="2000" b="1">
                <a:latin typeface="Palatino Linotype" pitchFamily="18" charset="0"/>
              </a:rPr>
              <a:t>Non-Hodgkin </a:t>
            </a:r>
            <a:r>
              <a:rPr lang="ru-RU" sz="2000" b="1">
                <a:latin typeface="Palatino Linotype" pitchFamily="18" charset="0"/>
              </a:rPr>
              <a:t>лимфом </a:t>
            </a:r>
            <a:r>
              <a:rPr lang="ru-RU" sz="2000">
                <a:latin typeface="Palatino Linotype" pitchFamily="18" charset="0"/>
              </a:rPr>
              <a:t>представља хетерогену групу лимфоретикуларних тумора. Клинички се манифестију идентично као </a:t>
            </a:r>
            <a:r>
              <a:rPr lang="en-US" sz="2000">
                <a:latin typeface="Palatino Linotype" pitchFamily="18" charset="0"/>
              </a:rPr>
              <a:t>Hodgkin-</a:t>
            </a:r>
            <a:r>
              <a:rPr lang="ru-RU" sz="2000">
                <a:latin typeface="Palatino Linotype" pitchFamily="18" charset="0"/>
              </a:rPr>
              <a:t>ов лимфом, уз тендецију генерализације</a:t>
            </a:r>
            <a:r>
              <a:rPr lang="ru-RU" sz="2000" smtClean="0">
                <a:latin typeface="Palatino Linotype" pitchFamily="18" charset="0"/>
              </a:rPr>
              <a:t>.</a:t>
            </a:r>
          </a:p>
          <a:p>
            <a:pPr lvl="0"/>
            <a:r>
              <a:rPr lang="ru-RU" sz="2000" smtClean="0">
                <a:latin typeface="Palatino Linotype" pitchFamily="18" charset="0"/>
              </a:rPr>
              <a:t> </a:t>
            </a:r>
            <a:endParaRPr lang="ru-RU" sz="2000">
              <a:latin typeface="Palatino Linotype" pitchFamily="18" charset="0"/>
            </a:endParaRPr>
          </a:p>
          <a:p>
            <a:pPr marL="285750" lvl="0" indent="-285750">
              <a:buFont typeface="Wingdings" panose="05000000000000000000" pitchFamily="2" charset="2"/>
              <a:buChar char="§"/>
            </a:pPr>
            <a:r>
              <a:rPr lang="ru-RU" sz="2000" b="1" smtClean="0">
                <a:latin typeface="Palatino Linotype" pitchFamily="18" charset="0"/>
              </a:rPr>
              <a:t>Дијагноза: </a:t>
            </a:r>
            <a:r>
              <a:rPr lang="ru-RU" sz="2000" smtClean="0">
                <a:latin typeface="Palatino Linotype" pitchFamily="18" charset="0"/>
              </a:rPr>
              <a:t>клинички преглед, радиографске претраге </a:t>
            </a:r>
            <a:r>
              <a:rPr lang="ru-RU" sz="2000">
                <a:latin typeface="Palatino Linotype" pitchFamily="18" charset="0"/>
              </a:rPr>
              <a:t>(УЗ, ЦТ, МР), </a:t>
            </a:r>
            <a:r>
              <a:rPr lang="ru-RU" sz="2000" smtClean="0">
                <a:latin typeface="Palatino Linotype" pitchFamily="18" charset="0"/>
              </a:rPr>
              <a:t>панендоскопија </a:t>
            </a:r>
            <a:r>
              <a:rPr lang="ru-RU" sz="2000">
                <a:latin typeface="Palatino Linotype" pitchFamily="18" charset="0"/>
              </a:rPr>
              <a:t>у циљу искључивања постојања примарног тумора главе и врата мукозне локализације и </a:t>
            </a:r>
            <a:r>
              <a:rPr lang="ru-RU" sz="2000" smtClean="0">
                <a:latin typeface="Palatino Linotype" pitchFamily="18" charset="0"/>
              </a:rPr>
              <a:t>биопсија </a:t>
            </a:r>
            <a:r>
              <a:rPr lang="ru-RU" sz="2000">
                <a:latin typeface="Palatino Linotype" pitchFamily="18" charset="0"/>
              </a:rPr>
              <a:t>са ПХ анализом. </a:t>
            </a:r>
            <a:endParaRPr lang="ru-RU" sz="2000" smtClean="0">
              <a:latin typeface="Palatino Linotype" pitchFamily="18" charset="0"/>
            </a:endParaRPr>
          </a:p>
          <a:p>
            <a:pPr marL="285750" lvl="0" indent="-285750">
              <a:buFont typeface="Wingdings" panose="05000000000000000000" pitchFamily="2" charset="2"/>
              <a:buChar char="§"/>
            </a:pPr>
            <a:endParaRPr lang="ru-RU" sz="2000">
              <a:latin typeface="Palatino Linotype" pitchFamily="18" charset="0"/>
            </a:endParaRPr>
          </a:p>
          <a:p>
            <a:pPr marL="285750" lvl="0" indent="-285750">
              <a:buFont typeface="Wingdings" panose="05000000000000000000" pitchFamily="2" charset="2"/>
              <a:buChar char="§"/>
            </a:pPr>
            <a:r>
              <a:rPr lang="ru-RU" sz="2000" b="1" smtClean="0">
                <a:latin typeface="Palatino Linotype" pitchFamily="18" charset="0"/>
              </a:rPr>
              <a:t>Терапија:</a:t>
            </a:r>
            <a:r>
              <a:rPr lang="ru-RU" sz="2000" smtClean="0">
                <a:latin typeface="Palatino Linotype" pitchFamily="18" charset="0"/>
              </a:rPr>
              <a:t> полихемиотерапија и радиотерапија.</a:t>
            </a:r>
            <a:endParaRPr lang="sr-Cyrl-RS" sz="2000" smtClean="0">
              <a:latin typeface="Palatino Linotype" pitchFamily="18" charset="0"/>
            </a:endParaRPr>
          </a:p>
          <a:p>
            <a:pPr lvl="1"/>
            <a:endParaRPr lang="sr-Cyrl-RS" sz="2000">
              <a:latin typeface="Palatino Linotype" pitchFamily="18" charset="0"/>
            </a:endParaRPr>
          </a:p>
          <a:p>
            <a:pPr marL="800100" lvl="1" indent="-342900">
              <a:buFont typeface="Arial" panose="020B0604020202020204" pitchFamily="34" charset="0"/>
              <a:buChar char="•"/>
            </a:pPr>
            <a:endParaRPr lang="sr-Cyrl-RS" sz="2000" dirty="0">
              <a:latin typeface="Palatino Linotype" pitchFamily="18" charset="0"/>
            </a:endParaRPr>
          </a:p>
          <a:p>
            <a:pPr marL="800100" lvl="1" indent="-342900">
              <a:buFont typeface="Arial" panose="020B0604020202020204" pitchFamily="34" charset="0"/>
              <a:buChar char="•"/>
            </a:pPr>
            <a:endParaRPr lang="sr-Cyrl-RS" sz="2000" dirty="0">
              <a:latin typeface="Palatino Linotype" pitchFamily="18" charset="0"/>
            </a:endParaRPr>
          </a:p>
          <a:p>
            <a:pPr marL="800100" lvl="1" indent="-342900">
              <a:buFont typeface="Wingdings" panose="05000000000000000000" pitchFamily="2" charset="2"/>
              <a:buChar char="§"/>
            </a:pPr>
            <a:endParaRPr lang="sr-Cyrl-RS" sz="2000">
              <a:latin typeface="Palatino Linotype" pitchFamily="18" charset="0"/>
            </a:endParaRPr>
          </a:p>
        </p:txBody>
      </p:sp>
    </p:spTree>
    <p:extLst>
      <p:ext uri="{BB962C8B-B14F-4D97-AF65-F5344CB8AC3E}">
        <p14:creationId xmlns:p14="http://schemas.microsoft.com/office/powerpoint/2010/main" val="3270598471"/>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0" y="76200"/>
            <a:ext cx="9144000" cy="838200"/>
          </a:xfrm>
          <a:prstGeom prst="rect">
            <a:avLst/>
          </a:prstGeom>
          <a:noFill/>
          <a:ln>
            <a:noFill/>
            <a:headEnd/>
            <a:tailEnd/>
          </a:ln>
          <a:effectLst>
            <a:innerShdw blurRad="1270000">
              <a:prstClr val="black"/>
            </a:innerShdw>
          </a:effectLst>
        </p:spPr>
        <p:style>
          <a:lnRef idx="1">
            <a:schemeClr val="accent5"/>
          </a:lnRef>
          <a:fillRef idx="3">
            <a:schemeClr val="accent5"/>
          </a:fillRef>
          <a:effectRef idx="2">
            <a:schemeClr val="accent5"/>
          </a:effectRef>
          <a:fontRef idx="minor">
            <a:schemeClr val="lt1"/>
          </a:fontRef>
        </p:style>
        <p:txBody>
          <a:bodyPr anchor="ctr"/>
          <a:lstStyle/>
          <a:p>
            <a:pPr algn="ctr">
              <a:spcBef>
                <a:spcPct val="0"/>
              </a:spcBef>
              <a:defRPr/>
            </a:pPr>
            <a:r>
              <a:rPr lang="sr-Cyrl-RS" sz="3500" b="1" smtClean="0">
                <a:solidFill>
                  <a:srgbClr val="000099"/>
                </a:solidFill>
                <a:latin typeface="Palatino Linotype" pitchFamily="18" charset="0"/>
              </a:rPr>
              <a:t>Флегмона пода усне дупље (</a:t>
            </a:r>
            <a:r>
              <a:rPr lang="sr-Latn-RS" sz="3500" b="1" smtClean="0">
                <a:solidFill>
                  <a:srgbClr val="000099"/>
                </a:solidFill>
                <a:latin typeface="Palatino Linotype" pitchFamily="18" charset="0"/>
              </a:rPr>
              <a:t>angina Ludovici</a:t>
            </a:r>
            <a:r>
              <a:rPr lang="sr-Cyrl-RS" sz="3500" b="1" smtClean="0">
                <a:solidFill>
                  <a:srgbClr val="000099"/>
                </a:solidFill>
                <a:latin typeface="Palatino Linotype" pitchFamily="18" charset="0"/>
              </a:rPr>
              <a:t>)</a:t>
            </a:r>
            <a:endParaRPr lang="en-US" sz="3500" b="1">
              <a:solidFill>
                <a:srgbClr val="000099"/>
              </a:solidFill>
              <a:latin typeface="Palatino Linotype" pitchFamily="18" charset="0"/>
            </a:endParaRPr>
          </a:p>
        </p:txBody>
      </p:sp>
      <p:pic>
        <p:nvPicPr>
          <p:cNvPr id="6" name="Picture 2" descr="Ludwig angina, bilateral submandibular phlegmon caused by lower molars... |  Download Scientific Diagram">
            <a:extLst>
              <a:ext uri="{FF2B5EF4-FFF2-40B4-BE49-F238E27FC236}">
                <a16:creationId xmlns="" xmlns:a16="http://schemas.microsoft.com/office/drawing/2014/main" id="{A851CAF0-9D59-AE26-B4C3-3BA243147F8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10200" y="1179923"/>
            <a:ext cx="3398015" cy="506187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Angina Ludwiga (ropowica dna jamy ustnej) - objawy i leczenie - Denthelp.pl  - Denthelp.pl">
            <a:extLst>
              <a:ext uri="{FF2B5EF4-FFF2-40B4-BE49-F238E27FC236}">
                <a16:creationId xmlns="" xmlns:a16="http://schemas.microsoft.com/office/drawing/2014/main" id="{49458B8C-16D0-4277-9EC9-77C062AABA5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1928042"/>
            <a:ext cx="4866775" cy="35656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1458427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0" y="76200"/>
            <a:ext cx="9144000" cy="838200"/>
          </a:xfrm>
          <a:prstGeom prst="rect">
            <a:avLst/>
          </a:prstGeom>
          <a:noFill/>
          <a:ln>
            <a:noFill/>
            <a:headEnd/>
            <a:tailEnd/>
          </a:ln>
          <a:effectLst>
            <a:innerShdw blurRad="1270000">
              <a:prstClr val="black"/>
            </a:innerShdw>
          </a:effectLst>
        </p:spPr>
        <p:style>
          <a:lnRef idx="1">
            <a:schemeClr val="accent5"/>
          </a:lnRef>
          <a:fillRef idx="3">
            <a:schemeClr val="accent5"/>
          </a:fillRef>
          <a:effectRef idx="2">
            <a:schemeClr val="accent5"/>
          </a:effectRef>
          <a:fontRef idx="minor">
            <a:schemeClr val="lt1"/>
          </a:fontRef>
        </p:style>
        <p:txBody>
          <a:bodyPr anchor="ctr"/>
          <a:lstStyle/>
          <a:p>
            <a:pPr algn="ctr">
              <a:spcBef>
                <a:spcPct val="0"/>
              </a:spcBef>
              <a:defRPr/>
            </a:pPr>
            <a:r>
              <a:rPr lang="ru-RU" sz="3500" b="1">
                <a:solidFill>
                  <a:srgbClr val="000099"/>
                </a:solidFill>
                <a:latin typeface="Palatino Linotype" pitchFamily="18" charset="0"/>
              </a:rPr>
              <a:t>Примарне малигне лимфаденопатије врата</a:t>
            </a:r>
          </a:p>
        </p:txBody>
      </p:sp>
      <p:sp>
        <p:nvSpPr>
          <p:cNvPr id="4" name="Rectangle 3"/>
          <p:cNvSpPr/>
          <p:nvPr/>
        </p:nvSpPr>
        <p:spPr>
          <a:xfrm>
            <a:off x="3212327" y="6581001"/>
            <a:ext cx="5628861" cy="276999"/>
          </a:xfrm>
          <a:prstGeom prst="rect">
            <a:avLst/>
          </a:prstGeom>
        </p:spPr>
        <p:txBody>
          <a:bodyPr wrap="square">
            <a:spAutoFit/>
          </a:bodyPr>
          <a:lstStyle/>
          <a:p>
            <a:pPr algn="r"/>
            <a:endParaRPr lang="en-US" sz="1200" i="1" dirty="0">
              <a:latin typeface="Palatino Linotype" panose="02040502050505030304" pitchFamily="18" charset="0"/>
            </a:endParaRPr>
          </a:p>
        </p:txBody>
      </p:sp>
      <p:pic>
        <p:nvPicPr>
          <p:cNvPr id="5" name="Picture 4" descr="File0356"/>
          <p:cNvPicPr>
            <a:picLocks noGrp="1" noChangeAspect="1" noChangeArrowheads="1"/>
          </p:cNvPicPr>
          <p:nvPr/>
        </p:nvPicPr>
        <p:blipFill>
          <a:blip r:embed="rId2"/>
          <a:srcRect t="1381"/>
          <a:stretch>
            <a:fillRect/>
          </a:stretch>
        </p:blipFill>
        <p:spPr bwMode="auto">
          <a:xfrm>
            <a:off x="459117" y="1233819"/>
            <a:ext cx="8280400" cy="5524500"/>
          </a:xfrm>
          <a:prstGeom prst="rect">
            <a:avLst/>
          </a:prstGeom>
          <a:noFill/>
          <a:ln w="28575">
            <a:solidFill>
              <a:srgbClr val="333399"/>
            </a:solidFill>
            <a:miter lim="800000"/>
            <a:headEnd/>
            <a:tailEnd/>
          </a:ln>
        </p:spPr>
      </p:pic>
    </p:spTree>
    <p:extLst>
      <p:ext uri="{BB962C8B-B14F-4D97-AF65-F5344CB8AC3E}">
        <p14:creationId xmlns:p14="http://schemas.microsoft.com/office/powerpoint/2010/main" val="74447384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0" y="76200"/>
            <a:ext cx="9144000" cy="838200"/>
          </a:xfrm>
          <a:prstGeom prst="rect">
            <a:avLst/>
          </a:prstGeom>
          <a:noFill/>
          <a:ln>
            <a:noFill/>
            <a:headEnd/>
            <a:tailEnd/>
          </a:ln>
          <a:effectLst>
            <a:innerShdw blurRad="1270000">
              <a:prstClr val="black"/>
            </a:innerShdw>
          </a:effectLst>
        </p:spPr>
        <p:style>
          <a:lnRef idx="1">
            <a:schemeClr val="accent5"/>
          </a:lnRef>
          <a:fillRef idx="3">
            <a:schemeClr val="accent5"/>
          </a:fillRef>
          <a:effectRef idx="2">
            <a:schemeClr val="accent5"/>
          </a:effectRef>
          <a:fontRef idx="minor">
            <a:schemeClr val="lt1"/>
          </a:fontRef>
        </p:style>
        <p:txBody>
          <a:bodyPr anchor="ctr"/>
          <a:lstStyle/>
          <a:p>
            <a:pPr algn="ctr">
              <a:spcBef>
                <a:spcPct val="0"/>
              </a:spcBef>
              <a:defRPr/>
            </a:pPr>
            <a:r>
              <a:rPr lang="ru-RU" sz="3500" b="1">
                <a:solidFill>
                  <a:srgbClr val="000099"/>
                </a:solidFill>
                <a:latin typeface="Palatino Linotype" pitchFamily="18" charset="0"/>
              </a:rPr>
              <a:t>Секундарне малигне лимфаденопатије врата</a:t>
            </a:r>
          </a:p>
        </p:txBody>
      </p:sp>
      <p:sp>
        <p:nvSpPr>
          <p:cNvPr id="4" name="Rectangle 3"/>
          <p:cNvSpPr/>
          <p:nvPr/>
        </p:nvSpPr>
        <p:spPr>
          <a:xfrm>
            <a:off x="3212327" y="6581001"/>
            <a:ext cx="5628861" cy="276999"/>
          </a:xfrm>
          <a:prstGeom prst="rect">
            <a:avLst/>
          </a:prstGeom>
        </p:spPr>
        <p:txBody>
          <a:bodyPr wrap="square">
            <a:spAutoFit/>
          </a:bodyPr>
          <a:lstStyle/>
          <a:p>
            <a:pPr algn="r"/>
            <a:endParaRPr lang="en-US" sz="1200" i="1" dirty="0">
              <a:latin typeface="Palatino Linotype" panose="02040502050505030304" pitchFamily="18" charset="0"/>
            </a:endParaRPr>
          </a:p>
        </p:txBody>
      </p:sp>
      <p:sp>
        <p:nvSpPr>
          <p:cNvPr id="3" name="Rectangle 2"/>
          <p:cNvSpPr/>
          <p:nvPr/>
        </p:nvSpPr>
        <p:spPr>
          <a:xfrm>
            <a:off x="228600" y="1143000"/>
            <a:ext cx="8839200" cy="6555641"/>
          </a:xfrm>
          <a:prstGeom prst="rect">
            <a:avLst/>
          </a:prstGeom>
        </p:spPr>
        <p:txBody>
          <a:bodyPr wrap="square">
            <a:spAutoFit/>
          </a:bodyPr>
          <a:lstStyle/>
          <a:p>
            <a:pPr marL="285750" lvl="0" indent="-285750">
              <a:buFont typeface="Wingdings" panose="05000000000000000000" pitchFamily="2" charset="2"/>
              <a:buChar char="§"/>
            </a:pPr>
            <a:endParaRPr lang="ru-RU" sz="2000" smtClean="0">
              <a:latin typeface="Palatino Linotype" pitchFamily="18" charset="0"/>
            </a:endParaRPr>
          </a:p>
          <a:p>
            <a:pPr marL="285750" lvl="0" indent="-285750">
              <a:buFont typeface="Wingdings" panose="05000000000000000000" pitchFamily="2" charset="2"/>
              <a:buChar char="§"/>
            </a:pPr>
            <a:r>
              <a:rPr lang="ru-RU" sz="2000">
                <a:latin typeface="Palatino Linotype" pitchFamily="18" charset="0"/>
              </a:rPr>
              <a:t>Лимфни чворови на врату су честа локализација метастатских депозита. </a:t>
            </a:r>
            <a:endParaRPr lang="ru-RU" sz="2000" smtClean="0">
              <a:latin typeface="Palatino Linotype" pitchFamily="18" charset="0"/>
            </a:endParaRPr>
          </a:p>
          <a:p>
            <a:pPr marL="285750" lvl="0" indent="-285750">
              <a:buFont typeface="Wingdings" panose="05000000000000000000" pitchFamily="2" charset="2"/>
              <a:buChar char="§"/>
            </a:pPr>
            <a:endParaRPr lang="ru-RU" sz="2000">
              <a:latin typeface="Palatino Linotype" pitchFamily="18" charset="0"/>
            </a:endParaRPr>
          </a:p>
          <a:p>
            <a:pPr marL="285750" lvl="0" indent="-285750">
              <a:buFont typeface="Wingdings" panose="05000000000000000000" pitchFamily="2" charset="2"/>
              <a:buChar char="§"/>
            </a:pPr>
            <a:r>
              <a:rPr lang="ru-RU" sz="2000">
                <a:latin typeface="Palatino Linotype" pitchFamily="18" charset="0"/>
              </a:rPr>
              <a:t>Уколико је примарна локализација тумора на врату или глави, малигне лимфаденопатије врата се дефинишу као регионалне метастазе. </a:t>
            </a:r>
            <a:endParaRPr lang="ru-RU" sz="2000" smtClean="0">
              <a:latin typeface="Palatino Linotype" pitchFamily="18" charset="0"/>
            </a:endParaRPr>
          </a:p>
          <a:p>
            <a:pPr marL="285750" lvl="0" indent="-285750">
              <a:buFont typeface="Wingdings" panose="05000000000000000000" pitchFamily="2" charset="2"/>
              <a:buChar char="§"/>
            </a:pPr>
            <a:endParaRPr lang="ru-RU" sz="2000">
              <a:latin typeface="Palatino Linotype" pitchFamily="18" charset="0"/>
            </a:endParaRPr>
          </a:p>
          <a:p>
            <a:pPr marL="285750" lvl="0" indent="-285750">
              <a:buFont typeface="Wingdings" panose="05000000000000000000" pitchFamily="2" charset="2"/>
              <a:buChar char="§"/>
            </a:pPr>
            <a:r>
              <a:rPr lang="ru-RU" sz="2000" smtClean="0">
                <a:latin typeface="Palatino Linotype" pitchFamily="18" charset="0"/>
              </a:rPr>
              <a:t>Са </a:t>
            </a:r>
            <a:r>
              <a:rPr lang="ru-RU" sz="2000">
                <a:latin typeface="Palatino Linotype" pitchFamily="18" charset="0"/>
              </a:rPr>
              <a:t>друге стране, уколико је примарни тумор локализован инфраклавикуларно (грудни кош, абдомен), малигна лимфаденопатија врата представља удаљену метастазу. </a:t>
            </a:r>
            <a:r>
              <a:rPr lang="ru-RU" sz="2000" smtClean="0">
                <a:latin typeface="Palatino Linotype" pitchFamily="18" charset="0"/>
              </a:rPr>
              <a:t> </a:t>
            </a:r>
            <a:endParaRPr lang="ru-RU" sz="2000">
              <a:latin typeface="Palatino Linotype" pitchFamily="18" charset="0"/>
            </a:endParaRPr>
          </a:p>
          <a:p>
            <a:pPr marL="285750" lvl="0" indent="-285750">
              <a:buFont typeface="Wingdings" panose="05000000000000000000" pitchFamily="2" charset="2"/>
              <a:buChar char="§"/>
            </a:pPr>
            <a:endParaRPr lang="ru-RU" sz="2000" b="1" smtClean="0">
              <a:latin typeface="Palatino Linotype" pitchFamily="18" charset="0"/>
            </a:endParaRPr>
          </a:p>
          <a:p>
            <a:pPr marL="285750" lvl="0" indent="-285750">
              <a:buFont typeface="Wingdings" panose="05000000000000000000" pitchFamily="2" charset="2"/>
              <a:buChar char="§"/>
            </a:pPr>
            <a:r>
              <a:rPr lang="ru-RU" sz="2000" b="1" smtClean="0">
                <a:latin typeface="Palatino Linotype" pitchFamily="18" charset="0"/>
              </a:rPr>
              <a:t>Дијагноза: </a:t>
            </a:r>
            <a:r>
              <a:rPr lang="ru-RU" sz="2000" smtClean="0">
                <a:latin typeface="Palatino Linotype" pitchFamily="18" charset="0"/>
              </a:rPr>
              <a:t>клинички преглед, радиографске претраге </a:t>
            </a:r>
            <a:r>
              <a:rPr lang="ru-RU" sz="2000">
                <a:latin typeface="Palatino Linotype" pitchFamily="18" charset="0"/>
              </a:rPr>
              <a:t>(УЗ, ЦТ, МР), </a:t>
            </a:r>
            <a:r>
              <a:rPr lang="ru-RU" sz="2000" smtClean="0">
                <a:latin typeface="Palatino Linotype" pitchFamily="18" charset="0"/>
              </a:rPr>
              <a:t>панендоскопија </a:t>
            </a:r>
            <a:r>
              <a:rPr lang="ru-RU" sz="2000">
                <a:latin typeface="Palatino Linotype" pitchFamily="18" charset="0"/>
              </a:rPr>
              <a:t>у циљу </a:t>
            </a:r>
            <a:r>
              <a:rPr lang="ru-RU" sz="2000" smtClean="0">
                <a:latin typeface="Palatino Linotype" pitchFamily="18" charset="0"/>
              </a:rPr>
              <a:t>проналаска примарног </a:t>
            </a:r>
            <a:r>
              <a:rPr lang="ru-RU" sz="2000">
                <a:latin typeface="Palatino Linotype" pitchFamily="18" charset="0"/>
              </a:rPr>
              <a:t>тумора главе и врата мукозне локализације и </a:t>
            </a:r>
            <a:r>
              <a:rPr lang="ru-RU" sz="2000" smtClean="0">
                <a:latin typeface="Palatino Linotype" pitchFamily="18" charset="0"/>
              </a:rPr>
              <a:t>биопсија </a:t>
            </a:r>
            <a:r>
              <a:rPr lang="ru-RU" sz="2000">
                <a:latin typeface="Palatino Linotype" pitchFamily="18" charset="0"/>
              </a:rPr>
              <a:t>са ПХ анализом. </a:t>
            </a:r>
            <a:endParaRPr lang="ru-RU" sz="2000" smtClean="0">
              <a:latin typeface="Palatino Linotype" pitchFamily="18" charset="0"/>
            </a:endParaRPr>
          </a:p>
          <a:p>
            <a:pPr marL="285750" lvl="0" indent="-285750">
              <a:buFont typeface="Wingdings" panose="05000000000000000000" pitchFamily="2" charset="2"/>
              <a:buChar char="§"/>
            </a:pPr>
            <a:endParaRPr lang="ru-RU" sz="2000">
              <a:latin typeface="Palatino Linotype" pitchFamily="18" charset="0"/>
            </a:endParaRPr>
          </a:p>
          <a:p>
            <a:pPr marL="285750" lvl="0" indent="-285750">
              <a:buFont typeface="Wingdings" panose="05000000000000000000" pitchFamily="2" charset="2"/>
              <a:buChar char="§"/>
            </a:pPr>
            <a:r>
              <a:rPr lang="ru-RU" sz="2000" b="1" smtClean="0">
                <a:latin typeface="Palatino Linotype" pitchFamily="18" charset="0"/>
              </a:rPr>
              <a:t>Терапија:</a:t>
            </a:r>
            <a:r>
              <a:rPr lang="ru-RU" sz="2000" smtClean="0">
                <a:latin typeface="Palatino Linotype" pitchFamily="18" charset="0"/>
              </a:rPr>
              <a:t> дисекција врата, радиотерапија, хемиотерапија.</a:t>
            </a:r>
            <a:endParaRPr lang="sr-Cyrl-RS" sz="2000" smtClean="0">
              <a:latin typeface="Palatino Linotype" pitchFamily="18" charset="0"/>
            </a:endParaRPr>
          </a:p>
          <a:p>
            <a:pPr lvl="1"/>
            <a:endParaRPr lang="sr-Cyrl-RS" sz="2000">
              <a:latin typeface="Palatino Linotype" pitchFamily="18" charset="0"/>
            </a:endParaRPr>
          </a:p>
          <a:p>
            <a:pPr marL="800100" lvl="1" indent="-342900">
              <a:buFont typeface="Arial" panose="020B0604020202020204" pitchFamily="34" charset="0"/>
              <a:buChar char="•"/>
            </a:pPr>
            <a:endParaRPr lang="sr-Cyrl-RS" sz="2000" dirty="0">
              <a:latin typeface="Palatino Linotype" pitchFamily="18" charset="0"/>
            </a:endParaRPr>
          </a:p>
          <a:p>
            <a:pPr marL="800100" lvl="1" indent="-342900">
              <a:buFont typeface="Arial" panose="020B0604020202020204" pitchFamily="34" charset="0"/>
              <a:buChar char="•"/>
            </a:pPr>
            <a:endParaRPr lang="sr-Cyrl-RS" sz="2000" dirty="0">
              <a:latin typeface="Palatino Linotype" pitchFamily="18" charset="0"/>
            </a:endParaRPr>
          </a:p>
          <a:p>
            <a:pPr marL="800100" lvl="1" indent="-342900">
              <a:buFont typeface="Wingdings" panose="05000000000000000000" pitchFamily="2" charset="2"/>
              <a:buChar char="§"/>
            </a:pPr>
            <a:endParaRPr lang="sr-Cyrl-RS" sz="2000">
              <a:latin typeface="Palatino Linotype" pitchFamily="18" charset="0"/>
            </a:endParaRPr>
          </a:p>
        </p:txBody>
      </p:sp>
    </p:spTree>
    <p:extLst>
      <p:ext uri="{BB962C8B-B14F-4D97-AF65-F5344CB8AC3E}">
        <p14:creationId xmlns:p14="http://schemas.microsoft.com/office/powerpoint/2010/main" val="120065313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0" y="76200"/>
            <a:ext cx="9144000" cy="838200"/>
          </a:xfrm>
          <a:prstGeom prst="rect">
            <a:avLst/>
          </a:prstGeom>
          <a:noFill/>
          <a:ln>
            <a:noFill/>
            <a:headEnd/>
            <a:tailEnd/>
          </a:ln>
          <a:effectLst>
            <a:innerShdw blurRad="1270000">
              <a:prstClr val="black"/>
            </a:innerShdw>
          </a:effectLst>
        </p:spPr>
        <p:style>
          <a:lnRef idx="1">
            <a:schemeClr val="accent5"/>
          </a:lnRef>
          <a:fillRef idx="3">
            <a:schemeClr val="accent5"/>
          </a:fillRef>
          <a:effectRef idx="2">
            <a:schemeClr val="accent5"/>
          </a:effectRef>
          <a:fontRef idx="minor">
            <a:schemeClr val="lt1"/>
          </a:fontRef>
        </p:style>
        <p:txBody>
          <a:bodyPr anchor="ctr"/>
          <a:lstStyle/>
          <a:p>
            <a:pPr algn="ctr">
              <a:spcBef>
                <a:spcPct val="0"/>
              </a:spcBef>
              <a:defRPr/>
            </a:pPr>
            <a:r>
              <a:rPr lang="ru-RU" sz="3500" b="1">
                <a:solidFill>
                  <a:srgbClr val="000099"/>
                </a:solidFill>
                <a:latin typeface="Palatino Linotype" pitchFamily="18" charset="0"/>
              </a:rPr>
              <a:t>Секундарне малигне лимфаденопатије врата</a:t>
            </a:r>
          </a:p>
        </p:txBody>
      </p:sp>
      <p:pic>
        <p:nvPicPr>
          <p:cNvPr id="1026" name="Picture 2" descr="https://i0.wp.com/entokey.com/wp-content/uploads/2019/09/f011-015-9780323415187.jpg?w=96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3470" y="1820173"/>
            <a:ext cx="4124325" cy="307657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i0.wp.com/entokey.com/wp-content/uploads/2019/09/f011-016-9780323415187.jpg?w=96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89895" y="1820173"/>
            <a:ext cx="4124325" cy="30765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6387963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14278</TotalTime>
  <Words>3060</Words>
  <Application>Microsoft Office PowerPoint</Application>
  <PresentationFormat>On-screen Show (4:3)</PresentationFormat>
  <Paragraphs>549</Paragraphs>
  <Slides>60</Slides>
  <Notes>0</Notes>
  <HiddenSlides>0</HiddenSlides>
  <MMClips>0</MMClips>
  <ScaleCrop>false</ScaleCrop>
  <HeadingPairs>
    <vt:vector size="4" baseType="variant">
      <vt:variant>
        <vt:lpstr>Theme</vt:lpstr>
      </vt:variant>
      <vt:variant>
        <vt:i4>1</vt:i4>
      </vt:variant>
      <vt:variant>
        <vt:lpstr>Slide Titles</vt:lpstr>
      </vt:variant>
      <vt:variant>
        <vt:i4>60</vt:i4>
      </vt:variant>
    </vt:vector>
  </HeadingPairs>
  <TitlesOfParts>
    <vt:vector size="61"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Ivan Jovanovic</dc:creator>
  <cp:lastModifiedBy>Andra Jevtovic</cp:lastModifiedBy>
  <cp:revision>1076</cp:revision>
  <dcterms:created xsi:type="dcterms:W3CDTF">2014-11-15T21:38:22Z</dcterms:created>
  <dcterms:modified xsi:type="dcterms:W3CDTF">2024-08-31T08:46:43Z</dcterms:modified>
</cp:coreProperties>
</file>